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56" r:id="rId2"/>
    <p:sldId id="257" r:id="rId3"/>
    <p:sldId id="268" r:id="rId4"/>
    <p:sldId id="258" r:id="rId5"/>
    <p:sldId id="272" r:id="rId6"/>
    <p:sldId id="273" r:id="rId7"/>
    <p:sldId id="260" r:id="rId8"/>
    <p:sldId id="261" r:id="rId9"/>
    <p:sldId id="264" r:id="rId10"/>
    <p:sldId id="263" r:id="rId11"/>
    <p:sldId id="270" r:id="rId12"/>
    <p:sldId id="265" r:id="rId13"/>
    <p:sldId id="266" r:id="rId14"/>
    <p:sldId id="267" r:id="rId15"/>
    <p:sldId id="271" r:id="rId16"/>
    <p:sldId id="269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132" autoAdjust="0"/>
  </p:normalViewPr>
  <p:slideViewPr>
    <p:cSldViewPr>
      <p:cViewPr varScale="1">
        <p:scale>
          <a:sx n="73" d="100"/>
          <a:sy n="73" d="100"/>
        </p:scale>
        <p:origin x="-10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83B6E1-E843-482E-B7FA-60DE264F457E}" type="datetimeFigureOut">
              <a:rPr lang="en-GB" smtClean="0"/>
              <a:pPr/>
              <a:t>09/10/2013</a:t>
            </a:fld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4A118A-B0F4-43D5-BD48-62F0CBD2C51D}" type="slidenum">
              <a:rPr lang="en-GB" smtClean="0"/>
              <a:pPr/>
              <a:t>‹N°›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E45C4-D8DB-45BA-9E35-067A716888E9}" type="datetimeFigureOut">
              <a:rPr lang="en-GB" smtClean="0"/>
              <a:pPr/>
              <a:t>09/10/2013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88B8-D68F-41AB-847D-A5EDB93D4DA2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E45C4-D8DB-45BA-9E35-067A716888E9}" type="datetimeFigureOut">
              <a:rPr lang="en-GB" smtClean="0"/>
              <a:pPr/>
              <a:t>09/10/2013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88B8-D68F-41AB-847D-A5EDB93D4DA2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E45C4-D8DB-45BA-9E35-067A716888E9}" type="datetimeFigureOut">
              <a:rPr lang="en-GB" smtClean="0"/>
              <a:pPr/>
              <a:t>09/10/2013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88B8-D68F-41AB-847D-A5EDB93D4DA2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E45C4-D8DB-45BA-9E35-067A716888E9}" type="datetimeFigureOut">
              <a:rPr lang="en-GB" smtClean="0"/>
              <a:pPr/>
              <a:t>09/10/2013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88B8-D68F-41AB-847D-A5EDB93D4DA2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E45C4-D8DB-45BA-9E35-067A716888E9}" type="datetimeFigureOut">
              <a:rPr lang="en-GB" smtClean="0"/>
              <a:pPr/>
              <a:t>09/10/2013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88B8-D68F-41AB-847D-A5EDB93D4DA2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E45C4-D8DB-45BA-9E35-067A716888E9}" type="datetimeFigureOut">
              <a:rPr lang="en-GB" smtClean="0"/>
              <a:pPr/>
              <a:t>09/10/2013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88B8-D68F-41AB-847D-A5EDB93D4DA2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E45C4-D8DB-45BA-9E35-067A716888E9}" type="datetimeFigureOut">
              <a:rPr lang="en-GB" smtClean="0"/>
              <a:pPr/>
              <a:t>09/10/2013</a:t>
            </a:fld>
            <a:endParaRPr lang="en-GB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88B8-D68F-41AB-847D-A5EDB93D4DA2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E45C4-D8DB-45BA-9E35-067A716888E9}" type="datetimeFigureOut">
              <a:rPr lang="en-GB" smtClean="0"/>
              <a:pPr/>
              <a:t>09/10/2013</a:t>
            </a:fld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88B8-D68F-41AB-847D-A5EDB93D4DA2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E45C4-D8DB-45BA-9E35-067A716888E9}" type="datetimeFigureOut">
              <a:rPr lang="en-GB" smtClean="0"/>
              <a:pPr/>
              <a:t>09/10/2013</a:t>
            </a:fld>
            <a:endParaRPr lang="en-GB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88B8-D68F-41AB-847D-A5EDB93D4DA2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E45C4-D8DB-45BA-9E35-067A716888E9}" type="datetimeFigureOut">
              <a:rPr lang="en-GB" smtClean="0"/>
              <a:pPr/>
              <a:t>09/10/2013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88B8-D68F-41AB-847D-A5EDB93D4DA2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E45C4-D8DB-45BA-9E35-067A716888E9}" type="datetimeFigureOut">
              <a:rPr lang="en-GB" smtClean="0"/>
              <a:pPr/>
              <a:t>09/10/2013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88B8-D68F-41AB-847D-A5EDB93D4DA2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E45C4-D8DB-45BA-9E35-067A716888E9}" type="datetimeFigureOut">
              <a:rPr lang="en-GB" smtClean="0"/>
              <a:pPr/>
              <a:t>09/10/2013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988B8-D68F-41AB-847D-A5EDB93D4DA2}" type="slidenum">
              <a:rPr lang="en-GB" smtClean="0"/>
              <a:pPr/>
              <a:t>‹N°›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1368151"/>
          </a:xfrm>
        </p:spPr>
        <p:txBody>
          <a:bodyPr/>
          <a:lstStyle/>
          <a:p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>L’ENGAGEMENT </a:t>
            </a:r>
            <a:r>
              <a:rPr lang="en-GB" b="1" i="1" dirty="0" smtClean="0">
                <a:solidFill>
                  <a:schemeClr val="accent1">
                    <a:lumMod val="75000"/>
                  </a:schemeClr>
                </a:solidFill>
              </a:rPr>
              <a:t>SOCIAL</a:t>
            </a:r>
            <a:endParaRPr lang="en-GB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91680" y="2780928"/>
            <a:ext cx="6400800" cy="2880320"/>
          </a:xfrm>
        </p:spPr>
        <p:txBody>
          <a:bodyPr>
            <a:normAutofit/>
          </a:bodyPr>
          <a:lstStyle/>
          <a:p>
            <a:endParaRPr lang="en-GB" sz="2400" b="1" dirty="0" smtClean="0">
              <a:solidFill>
                <a:srgbClr val="00B050"/>
              </a:solidFill>
            </a:endParaRPr>
          </a:p>
          <a:p>
            <a:endParaRPr lang="en-GB" sz="2400" b="1" dirty="0" smtClean="0">
              <a:solidFill>
                <a:srgbClr val="00B050"/>
              </a:solidFill>
            </a:endParaRPr>
          </a:p>
          <a:p>
            <a:r>
              <a:rPr lang="en-GB" sz="2000" b="1" dirty="0" smtClean="0">
                <a:solidFill>
                  <a:srgbClr val="00B050"/>
                </a:solidFill>
              </a:rPr>
              <a:t>Atelier du 8 </a:t>
            </a:r>
            <a:r>
              <a:rPr lang="en-GB" sz="2000" b="1" dirty="0" err="1" smtClean="0">
                <a:solidFill>
                  <a:srgbClr val="00B050"/>
                </a:solidFill>
              </a:rPr>
              <a:t>octobre</a:t>
            </a:r>
            <a:r>
              <a:rPr lang="en-GB" sz="2000" b="1" dirty="0" smtClean="0">
                <a:solidFill>
                  <a:srgbClr val="00B050"/>
                </a:solidFill>
              </a:rPr>
              <a:t> 2013</a:t>
            </a:r>
          </a:p>
          <a:p>
            <a:endParaRPr lang="en-GB" sz="2400" dirty="0" smtClean="0"/>
          </a:p>
          <a:p>
            <a:r>
              <a:rPr lang="en-GB" sz="2000" b="1" dirty="0" smtClean="0"/>
              <a:t>Rémi Krug</a:t>
            </a:r>
          </a:p>
          <a:p>
            <a:r>
              <a:rPr lang="en-GB" sz="2000" b="1" dirty="0" smtClean="0"/>
              <a:t>avec</a:t>
            </a:r>
          </a:p>
          <a:p>
            <a:r>
              <a:rPr lang="en-GB" sz="2000" b="1" dirty="0" smtClean="0"/>
              <a:t>Jean </a:t>
            </a:r>
            <a:r>
              <a:rPr lang="en-GB" sz="2000" b="1" dirty="0" err="1" smtClean="0"/>
              <a:t>Doucet</a:t>
            </a:r>
            <a:r>
              <a:rPr lang="en-GB" sz="2000" b="1" dirty="0" smtClean="0"/>
              <a:t> et </a:t>
            </a:r>
            <a:r>
              <a:rPr lang="en-GB" sz="2000" b="1" dirty="0" smtClean="0"/>
              <a:t>Jean </a:t>
            </a:r>
            <a:r>
              <a:rPr lang="en-GB" sz="2000" b="1" dirty="0" smtClean="0"/>
              <a:t>Fontanieu</a:t>
            </a:r>
          </a:p>
          <a:p>
            <a:endParaRPr lang="en-GB" sz="2400" dirty="0"/>
          </a:p>
        </p:txBody>
      </p:sp>
      <p:pic>
        <p:nvPicPr>
          <p:cNvPr id="4" name="Image 3" descr="Description : ecp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v="urn:schemas-microsoft-com:mac:vml" xmlns:mc="http://schemas.openxmlformats.org/markup-compatibility/2006" xmlns:mo="http://schemas.microsoft.com/office/mac/office/2008/main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564904"/>
            <a:ext cx="1944216" cy="10081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>
            <a:normAutofit/>
          </a:bodyPr>
          <a:lstStyle/>
          <a:p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Comment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permettre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smtClean="0">
                <a:solidFill>
                  <a:srgbClr val="00B050"/>
                </a:solidFill>
              </a:rPr>
              <a:t>la </a:t>
            </a:r>
            <a:r>
              <a:rPr lang="en-GB" sz="2400" b="1" dirty="0" err="1" smtClean="0">
                <a:solidFill>
                  <a:srgbClr val="00B050"/>
                </a:solidFill>
              </a:rPr>
              <a:t>rencontre</a:t>
            </a:r>
            <a:r>
              <a:rPr lang="en-GB" sz="2400" b="1" dirty="0" smtClean="0">
                <a:solidFill>
                  <a:srgbClr val="00B050"/>
                </a:solidFill>
              </a:rPr>
              <a:t> </a:t>
            </a:r>
            <a:r>
              <a:rPr lang="en-GB" sz="2400" b="1" dirty="0" err="1" smtClean="0">
                <a:solidFill>
                  <a:srgbClr val="00B050"/>
                </a:solidFill>
              </a:rPr>
              <a:t>féconde</a:t>
            </a:r>
            <a:r>
              <a:rPr lang="en-GB" sz="2400" b="1" dirty="0" smtClean="0">
                <a:solidFill>
                  <a:srgbClr val="00B050"/>
                </a:solidFill>
              </a:rPr>
              <a:t> entre les </a:t>
            </a:r>
            <a:r>
              <a:rPr lang="en-GB" sz="2400" b="1" dirty="0" err="1" smtClean="0">
                <a:solidFill>
                  <a:srgbClr val="00B050"/>
                </a:solidFill>
              </a:rPr>
              <a:t>attentes</a:t>
            </a:r>
            <a:r>
              <a:rPr lang="en-GB" sz="2400" b="1" dirty="0" smtClean="0">
                <a:solidFill>
                  <a:srgbClr val="00B050"/>
                </a:solidFill>
              </a:rPr>
              <a:t> des </a:t>
            </a:r>
            <a:r>
              <a:rPr lang="en-GB" sz="2400" b="1" dirty="0" err="1" smtClean="0">
                <a:solidFill>
                  <a:srgbClr val="00B050"/>
                </a:solidFill>
              </a:rPr>
              <a:t>personnes</a:t>
            </a:r>
            <a:r>
              <a:rPr lang="en-GB" sz="2400" b="1" dirty="0" smtClean="0">
                <a:solidFill>
                  <a:srgbClr val="00B050"/>
                </a:solidFill>
              </a:rPr>
              <a:t> </a:t>
            </a:r>
            <a:r>
              <a:rPr lang="en-GB" sz="2400" b="1" dirty="0" err="1" smtClean="0">
                <a:solidFill>
                  <a:srgbClr val="00B050"/>
                </a:solidFill>
              </a:rPr>
              <a:t>accueillies</a:t>
            </a:r>
            <a:r>
              <a:rPr lang="en-GB" sz="2400" b="1" dirty="0" smtClean="0">
                <a:solidFill>
                  <a:srgbClr val="00B050"/>
                </a:solidFill>
              </a:rPr>
              <a:t> et </a:t>
            </a:r>
            <a:r>
              <a:rPr lang="en-GB" sz="2400" b="1" dirty="0" err="1" smtClean="0">
                <a:solidFill>
                  <a:srgbClr val="00B050"/>
                </a:solidFill>
              </a:rPr>
              <a:t>celles</a:t>
            </a:r>
            <a:r>
              <a:rPr lang="en-GB" sz="2400" b="1" dirty="0" smtClean="0">
                <a:solidFill>
                  <a:srgbClr val="00B050"/>
                </a:solidFill>
              </a:rPr>
              <a:t> des </a:t>
            </a:r>
            <a:r>
              <a:rPr lang="en-GB" sz="2400" b="1" dirty="0" err="1" smtClean="0">
                <a:solidFill>
                  <a:srgbClr val="00B050"/>
                </a:solidFill>
              </a:rPr>
              <a:t>bénévoles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, par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exemple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dans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la </a:t>
            </a: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façon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de </a:t>
            </a: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donner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et de vivre </a:t>
            </a: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une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écoute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attentive et </a:t>
            </a: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chaleureuse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?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</a:p>
          <a:p>
            <a:pPr>
              <a:buNone/>
            </a:pPr>
            <a:endParaRPr lang="en-GB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en-GB" sz="2400" b="1" i="1" dirty="0" smtClean="0">
                <a:solidFill>
                  <a:srgbClr val="7030A0"/>
                </a:solidFill>
              </a:rPr>
              <a:t>“Ai-je </a:t>
            </a:r>
            <a:r>
              <a:rPr lang="en-GB" sz="2400" b="1" i="1" dirty="0" err="1" smtClean="0">
                <a:solidFill>
                  <a:srgbClr val="7030A0"/>
                </a:solidFill>
              </a:rPr>
              <a:t>vraiment</a:t>
            </a:r>
            <a:r>
              <a:rPr lang="en-GB" sz="2400" b="1" i="1" dirty="0" smtClean="0">
                <a:solidFill>
                  <a:srgbClr val="7030A0"/>
                </a:solidFill>
              </a:rPr>
              <a:t> </a:t>
            </a:r>
            <a:r>
              <a:rPr lang="en-GB" sz="2400" b="1" i="1" dirty="0" err="1" smtClean="0">
                <a:solidFill>
                  <a:srgbClr val="7030A0"/>
                </a:solidFill>
              </a:rPr>
              <a:t>donné</a:t>
            </a:r>
            <a:r>
              <a:rPr lang="en-GB" sz="2400" b="1" i="1" dirty="0" smtClean="0">
                <a:solidFill>
                  <a:srgbClr val="7030A0"/>
                </a:solidFill>
              </a:rPr>
              <a:t> tout </a:t>
            </a:r>
            <a:r>
              <a:rPr lang="en-GB" sz="2400" b="1" i="1" dirty="0" err="1" smtClean="0">
                <a:solidFill>
                  <a:srgbClr val="7030A0"/>
                </a:solidFill>
              </a:rPr>
              <a:t>ce</a:t>
            </a:r>
            <a:r>
              <a:rPr lang="en-GB" sz="2400" b="1" i="1" dirty="0" smtClean="0">
                <a:solidFill>
                  <a:srgbClr val="7030A0"/>
                </a:solidFill>
              </a:rPr>
              <a:t> </a:t>
            </a:r>
            <a:r>
              <a:rPr lang="en-GB" sz="2400" b="1" i="1" dirty="0" err="1" smtClean="0">
                <a:solidFill>
                  <a:srgbClr val="7030A0"/>
                </a:solidFill>
              </a:rPr>
              <a:t>que</a:t>
            </a:r>
            <a:r>
              <a:rPr lang="en-GB" sz="2400" b="1" i="1" dirty="0" smtClean="0">
                <a:solidFill>
                  <a:srgbClr val="7030A0"/>
                </a:solidFill>
              </a:rPr>
              <a:t> je </a:t>
            </a:r>
            <a:r>
              <a:rPr lang="en-GB" sz="2400" b="1" i="1" dirty="0" err="1" smtClean="0">
                <a:solidFill>
                  <a:srgbClr val="7030A0"/>
                </a:solidFill>
              </a:rPr>
              <a:t>voulais</a:t>
            </a:r>
            <a:r>
              <a:rPr lang="en-GB" sz="2400" b="1" i="1" dirty="0" smtClean="0">
                <a:solidFill>
                  <a:srgbClr val="7030A0"/>
                </a:solidFill>
              </a:rPr>
              <a:t>?”</a:t>
            </a:r>
            <a:endParaRPr lang="en-GB" sz="24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Comment combiner </a:t>
            </a:r>
            <a:r>
              <a:rPr lang="en-GB" sz="2400" b="1" dirty="0" err="1" smtClean="0">
                <a:solidFill>
                  <a:srgbClr val="00B050"/>
                </a:solidFill>
              </a:rPr>
              <a:t>générosité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et </a:t>
            </a:r>
            <a:r>
              <a:rPr lang="en-GB" sz="2400" b="1" dirty="0" err="1" smtClean="0">
                <a:solidFill>
                  <a:srgbClr val="C00000"/>
                </a:solidFill>
              </a:rPr>
              <a:t>efficacité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? </a:t>
            </a:r>
          </a:p>
          <a:p>
            <a:pPr algn="ctr">
              <a:buNone/>
            </a:pP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algn="ctr">
              <a:buNone/>
            </a:pP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Une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asociation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comme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l’Entraide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algn="ctr">
              <a:buNone/>
            </a:pP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n’est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pas </a:t>
            </a: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régie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par les </a:t>
            </a: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règles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de vie de </a:t>
            </a: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l’entreprise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algn="ctr">
              <a:buNone/>
            </a:pPr>
            <a:r>
              <a:rPr lang="en-GB" sz="2400" b="1" i="1" dirty="0" err="1" smtClean="0"/>
              <a:t>mais</a:t>
            </a:r>
            <a:r>
              <a:rPr lang="en-GB" sz="2400" b="1" i="1" dirty="0" smtClean="0"/>
              <a:t> </a:t>
            </a:r>
          </a:p>
          <a:p>
            <a:pPr algn="ctr">
              <a:buNone/>
            </a:pPr>
            <a:r>
              <a:rPr lang="en-GB" sz="2400" b="1" i="1" dirty="0" err="1" smtClean="0">
                <a:solidFill>
                  <a:srgbClr val="7030A0"/>
                </a:solidFill>
              </a:rPr>
              <a:t>elle</a:t>
            </a:r>
            <a:r>
              <a:rPr lang="en-GB" sz="2400" b="1" i="1" dirty="0" smtClean="0">
                <a:solidFill>
                  <a:srgbClr val="7030A0"/>
                </a:solidFill>
              </a:rPr>
              <a:t> ne </a:t>
            </a:r>
            <a:r>
              <a:rPr lang="en-GB" sz="2400" b="1" i="1" dirty="0" err="1" smtClean="0">
                <a:solidFill>
                  <a:srgbClr val="7030A0"/>
                </a:solidFill>
              </a:rPr>
              <a:t>peut</a:t>
            </a:r>
            <a:r>
              <a:rPr lang="en-GB" sz="2400" b="1" i="1" dirty="0" smtClean="0">
                <a:solidFill>
                  <a:srgbClr val="7030A0"/>
                </a:solidFill>
              </a:rPr>
              <a:t> pas pour </a:t>
            </a:r>
            <a:r>
              <a:rPr lang="en-GB" sz="2400" b="1" i="1" dirty="0" err="1" smtClean="0">
                <a:solidFill>
                  <a:srgbClr val="7030A0"/>
                </a:solidFill>
              </a:rPr>
              <a:t>autant</a:t>
            </a:r>
            <a:r>
              <a:rPr lang="en-GB" sz="2400" b="1" i="1" dirty="0" smtClean="0">
                <a:solidFill>
                  <a:srgbClr val="7030A0"/>
                </a:solidFill>
              </a:rPr>
              <a:t> </a:t>
            </a:r>
            <a:r>
              <a:rPr lang="en-GB" sz="2400" b="1" i="1" dirty="0" err="1" smtClean="0">
                <a:solidFill>
                  <a:srgbClr val="7030A0"/>
                </a:solidFill>
              </a:rPr>
              <a:t>s’abstraire</a:t>
            </a:r>
            <a:r>
              <a:rPr lang="en-GB" sz="2400" b="1" i="1" dirty="0" smtClean="0">
                <a:solidFill>
                  <a:srgbClr val="7030A0"/>
                </a:solidFill>
              </a:rPr>
              <a:t> </a:t>
            </a:r>
          </a:p>
          <a:p>
            <a:pPr algn="ctr">
              <a:buNone/>
            </a:pPr>
            <a:r>
              <a:rPr lang="en-GB" sz="2400" b="1" i="1" dirty="0" smtClean="0">
                <a:solidFill>
                  <a:srgbClr val="7030A0"/>
                </a:solidFill>
              </a:rPr>
              <a:t>des </a:t>
            </a:r>
            <a:r>
              <a:rPr lang="en-GB" sz="2400" b="1" i="1" dirty="0" err="1" smtClean="0">
                <a:solidFill>
                  <a:srgbClr val="7030A0"/>
                </a:solidFill>
              </a:rPr>
              <a:t>impératifs</a:t>
            </a:r>
            <a:r>
              <a:rPr lang="en-GB" sz="2400" b="1" i="1" dirty="0" smtClean="0">
                <a:solidFill>
                  <a:srgbClr val="7030A0"/>
                </a:solidFill>
              </a:rPr>
              <a:t> </a:t>
            </a:r>
            <a:r>
              <a:rPr lang="en-GB" sz="2400" b="1" i="1" dirty="0" err="1" smtClean="0">
                <a:solidFill>
                  <a:srgbClr val="7030A0"/>
                </a:solidFill>
              </a:rPr>
              <a:t>d’efficacité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</a:p>
          <a:p>
            <a:pPr algn="ctr">
              <a:buNone/>
            </a:pP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ni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de </a:t>
            </a: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certaines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exigences</a:t>
            </a:r>
            <a:endParaRPr lang="en-GB" sz="24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qui </a:t>
            </a: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peuvent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être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très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strictes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et </a:t>
            </a: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contraignantes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algn="ctr">
              <a:buNone/>
            </a:pP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surtout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quand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elle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assure </a:t>
            </a:r>
            <a:r>
              <a:rPr lang="en-GB" sz="2400" b="1" i="1" dirty="0" smtClean="0">
                <a:solidFill>
                  <a:schemeClr val="accent3">
                    <a:lumMod val="50000"/>
                  </a:schemeClr>
                </a:solidFill>
              </a:rPr>
              <a:t>la</a:t>
            </a:r>
            <a:r>
              <a:rPr lang="en-GB" sz="2400" b="1" i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GB" sz="2400" b="1" i="1" dirty="0" smtClean="0">
                <a:solidFill>
                  <a:schemeClr val="accent3">
                    <a:lumMod val="50000"/>
                  </a:schemeClr>
                </a:solidFill>
              </a:rPr>
              <a:t>distribution </a:t>
            </a:r>
            <a:r>
              <a:rPr lang="en-GB" sz="2400" b="1" i="1" dirty="0" err="1" smtClean="0">
                <a:solidFill>
                  <a:schemeClr val="accent3">
                    <a:lumMod val="50000"/>
                  </a:schemeClr>
                </a:solidFill>
              </a:rPr>
              <a:t>d’aliments</a:t>
            </a:r>
            <a:r>
              <a:rPr lang="en-GB" sz="2400" b="1" i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</a:p>
          <a:p>
            <a:pPr algn="ctr">
              <a:buNone/>
            </a:pPr>
            <a:endParaRPr lang="en-GB" sz="24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buFont typeface="Wingdings" pitchFamily="2" charset="2"/>
              <a:buChar char="Ø"/>
            </a:pP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Des</a:t>
            </a:r>
            <a:r>
              <a:rPr lang="en-GB" sz="2400" b="1" dirty="0" smtClean="0">
                <a:solidFill>
                  <a:srgbClr val="00B050"/>
                </a:solidFill>
              </a:rPr>
              <a:t> </a:t>
            </a:r>
            <a:r>
              <a:rPr lang="en-GB" sz="2400" b="1" dirty="0" err="1" smtClean="0">
                <a:solidFill>
                  <a:srgbClr val="00B050"/>
                </a:solidFill>
              </a:rPr>
              <a:t>bénévoles</a:t>
            </a:r>
            <a:r>
              <a:rPr lang="en-GB" sz="2400" b="1" dirty="0" smtClean="0">
                <a:solidFill>
                  <a:srgbClr val="00B050"/>
                </a:solidFill>
              </a:rPr>
              <a:t> 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pour</a:t>
            </a:r>
            <a:r>
              <a:rPr lang="en-GB" sz="2400" b="1" dirty="0" smtClean="0">
                <a:solidFill>
                  <a:srgbClr val="00B050"/>
                </a:solidFill>
              </a:rPr>
              <a:t> </a:t>
            </a:r>
            <a:r>
              <a:rPr lang="en-GB" sz="2400" b="1" dirty="0" smtClean="0">
                <a:solidFill>
                  <a:srgbClr val="C00000"/>
                </a:solidFill>
              </a:rPr>
              <a:t>“un travail de pro”</a:t>
            </a:r>
          </a:p>
          <a:p>
            <a:pPr algn="ctr">
              <a:buNone/>
            </a:pPr>
            <a:endParaRPr lang="en-GB" sz="24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Quelle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peut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ou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doit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être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smtClean="0">
                <a:solidFill>
                  <a:srgbClr val="C00000"/>
                </a:solidFill>
              </a:rPr>
              <a:t>la </a:t>
            </a:r>
            <a:r>
              <a:rPr lang="en-GB" sz="2400" b="1" dirty="0" err="1" smtClean="0">
                <a:solidFill>
                  <a:srgbClr val="C00000"/>
                </a:solidFill>
              </a:rPr>
              <a:t>valeur</a:t>
            </a:r>
            <a:r>
              <a:rPr lang="en-GB" sz="2400" b="1" dirty="0" smtClean="0">
                <a:solidFill>
                  <a:srgbClr val="C00000"/>
                </a:solidFill>
              </a:rPr>
              <a:t> </a:t>
            </a:r>
            <a:r>
              <a:rPr lang="en-GB" sz="2400" b="1" dirty="0" err="1" smtClean="0">
                <a:solidFill>
                  <a:srgbClr val="C00000"/>
                </a:solidFill>
              </a:rPr>
              <a:t>ajoutée</a:t>
            </a:r>
            <a:r>
              <a:rPr lang="en-GB" sz="2400" b="1" dirty="0" smtClean="0">
                <a:solidFill>
                  <a:srgbClr val="C00000"/>
                </a:solidFill>
              </a:rPr>
              <a:t> </a:t>
            </a:r>
            <a:r>
              <a:rPr lang="en-GB" sz="2400" b="1" dirty="0" err="1" smtClean="0">
                <a:solidFill>
                  <a:srgbClr val="C00000"/>
                </a:solidFill>
              </a:rPr>
              <a:t>portée</a:t>
            </a:r>
            <a:r>
              <a:rPr lang="en-GB" sz="2400" b="1" dirty="0" smtClean="0">
                <a:solidFill>
                  <a:srgbClr val="C00000"/>
                </a:solidFill>
              </a:rPr>
              <a:t> par </a:t>
            </a:r>
            <a:r>
              <a:rPr lang="en-GB" sz="2400" b="1" dirty="0" err="1" smtClean="0">
                <a:solidFill>
                  <a:srgbClr val="C00000"/>
                </a:solidFill>
              </a:rPr>
              <a:t>une</a:t>
            </a:r>
            <a:r>
              <a:rPr lang="en-GB" sz="2400" b="1" dirty="0" smtClean="0">
                <a:solidFill>
                  <a:srgbClr val="C00000"/>
                </a:solidFill>
              </a:rPr>
              <a:t> association de </a:t>
            </a:r>
            <a:r>
              <a:rPr lang="en-GB" sz="2400" b="1" dirty="0" err="1" smtClean="0">
                <a:solidFill>
                  <a:srgbClr val="C00000"/>
                </a:solidFill>
              </a:rPr>
              <a:t>bénévoles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à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côté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des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organismes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sociaux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err="1" smtClean="0">
                <a:solidFill>
                  <a:schemeClr val="bg2">
                    <a:lumMod val="25000"/>
                  </a:schemeClr>
                </a:solidFill>
              </a:rPr>
              <a:t>professionnels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(CCAS,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travailleurs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sociaux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) ?</a:t>
            </a:r>
          </a:p>
          <a:p>
            <a:pPr>
              <a:buNone/>
            </a:pPr>
            <a:endParaRPr lang="en-GB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en-GB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Quelle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est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smtClean="0">
                <a:solidFill>
                  <a:srgbClr val="00B050"/>
                </a:solidFill>
              </a:rPr>
              <a:t>la place du </a:t>
            </a:r>
            <a:r>
              <a:rPr lang="en-GB" sz="2400" b="1" dirty="0" err="1" smtClean="0">
                <a:solidFill>
                  <a:srgbClr val="00B050"/>
                </a:solidFill>
              </a:rPr>
              <a:t>bénévolat</a:t>
            </a:r>
            <a:r>
              <a:rPr lang="en-GB" sz="2400" b="1" dirty="0" smtClean="0">
                <a:solidFill>
                  <a:srgbClr val="00B050"/>
                </a:solidFill>
              </a:rPr>
              <a:t> </a:t>
            </a:r>
            <a:r>
              <a:rPr lang="en-GB" sz="2400" b="1" dirty="0" err="1" smtClean="0">
                <a:solidFill>
                  <a:srgbClr val="00B050"/>
                </a:solidFill>
              </a:rPr>
              <a:t>pur</a:t>
            </a:r>
            <a:r>
              <a:rPr lang="en-GB" sz="2400" b="1" dirty="0" smtClean="0">
                <a:solidFill>
                  <a:srgbClr val="00B050"/>
                </a:solidFill>
              </a:rPr>
              <a:t>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dans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un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contexte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où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la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complexité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des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problèmes</a:t>
            </a:r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des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dispositifs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d’aide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et des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règlements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à respecter exigent des </a:t>
            </a:r>
            <a:r>
              <a:rPr lang="en-GB" sz="2400" b="1" dirty="0" err="1" smtClean="0">
                <a:solidFill>
                  <a:srgbClr val="7030A0"/>
                </a:solidFill>
              </a:rPr>
              <a:t>compétences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et </a:t>
            </a:r>
            <a:r>
              <a:rPr lang="en-GB" sz="2400" b="1" dirty="0" err="1" smtClean="0">
                <a:solidFill>
                  <a:schemeClr val="accent6">
                    <a:lumMod val="50000"/>
                  </a:schemeClr>
                </a:solidFill>
              </a:rPr>
              <a:t>connaissances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de plus en plus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pointues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?</a:t>
            </a:r>
            <a:endParaRPr lang="en-GB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Comment se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traduit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smtClean="0">
                <a:solidFill>
                  <a:srgbClr val="C00000"/>
                </a:solidFill>
              </a:rPr>
              <a:t>la dimension </a:t>
            </a:r>
            <a:r>
              <a:rPr lang="en-GB" sz="2400" b="1" i="1" dirty="0" err="1" smtClean="0">
                <a:solidFill>
                  <a:srgbClr val="C00000"/>
                </a:solidFill>
              </a:rPr>
              <a:t>chrétienne</a:t>
            </a:r>
            <a:r>
              <a:rPr lang="en-GB" sz="2400" b="1" dirty="0" smtClean="0">
                <a:solidFill>
                  <a:srgbClr val="C00000"/>
                </a:solidFill>
              </a:rPr>
              <a:t> de </a:t>
            </a:r>
            <a:r>
              <a:rPr lang="en-GB" sz="2400" b="1" dirty="0" err="1" smtClean="0">
                <a:solidFill>
                  <a:srgbClr val="C00000"/>
                </a:solidFill>
              </a:rPr>
              <a:t>notre</a:t>
            </a:r>
            <a:r>
              <a:rPr lang="en-GB" sz="2400" b="1" dirty="0" smtClean="0">
                <a:solidFill>
                  <a:srgbClr val="C00000"/>
                </a:solidFill>
              </a:rPr>
              <a:t> engagement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sachant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que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nous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nous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interdisons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de faire le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moindre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prosélytisme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?</a:t>
            </a:r>
          </a:p>
          <a:p>
            <a:pPr>
              <a:buNone/>
            </a:pPr>
            <a:endParaRPr lang="en-GB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en-GB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Que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veut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dire </a:t>
            </a:r>
            <a:r>
              <a:rPr lang="en-GB" sz="2400" b="1" i="1" dirty="0" err="1" smtClean="0">
                <a:solidFill>
                  <a:srgbClr val="00B050"/>
                </a:solidFill>
              </a:rPr>
              <a:t>l’inconditionnalité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de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notre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accueil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de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l’autre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sachant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que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l’orientation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des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familles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vers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nous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est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faite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en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amont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par les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travailleurs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sociaux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et en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fonction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de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critères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précis ?</a:t>
            </a:r>
            <a:endParaRPr lang="en-GB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Comment </a:t>
            </a:r>
            <a:r>
              <a:rPr lang="en-GB" sz="2400" b="1" dirty="0" err="1" smtClean="0">
                <a:solidFill>
                  <a:srgbClr val="C00000"/>
                </a:solidFill>
              </a:rPr>
              <a:t>transmettre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l’engagement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?</a:t>
            </a:r>
          </a:p>
          <a:p>
            <a:pPr>
              <a:buNone/>
            </a:pP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Comment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favoriser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le </a:t>
            </a:r>
            <a:r>
              <a:rPr lang="en-GB" sz="2400" b="1" dirty="0" err="1" smtClean="0">
                <a:solidFill>
                  <a:srgbClr val="7030A0"/>
                </a:solidFill>
              </a:rPr>
              <a:t>recrutement</a:t>
            </a:r>
            <a:r>
              <a:rPr lang="en-GB" sz="2400" b="1" dirty="0" smtClean="0">
                <a:solidFill>
                  <a:srgbClr val="7030A0"/>
                </a:solidFill>
              </a:rPr>
              <a:t> </a:t>
            </a:r>
            <a:r>
              <a:rPr lang="en-GB" sz="2400" b="1" dirty="0" err="1" smtClean="0">
                <a:solidFill>
                  <a:srgbClr val="7030A0"/>
                </a:solidFill>
              </a:rPr>
              <a:t>régulier</a:t>
            </a:r>
            <a:r>
              <a:rPr lang="en-GB" sz="2400" b="1" dirty="0" smtClean="0">
                <a:solidFill>
                  <a:srgbClr val="7030A0"/>
                </a:solidFill>
              </a:rPr>
              <a:t> de nouveaux </a:t>
            </a:r>
            <a:r>
              <a:rPr lang="en-GB" sz="2400" b="1" dirty="0" err="1" smtClean="0">
                <a:solidFill>
                  <a:srgbClr val="7030A0"/>
                </a:solidFill>
              </a:rPr>
              <a:t>bénévoles</a:t>
            </a:r>
            <a:r>
              <a:rPr lang="en-GB" sz="2400" b="1" dirty="0" smtClean="0">
                <a:solidFill>
                  <a:srgbClr val="7030A0"/>
                </a:solidFill>
              </a:rPr>
              <a:t> 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– indispensable pour assurer la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pérennité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de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notre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engagement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collectif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?</a:t>
            </a:r>
            <a:endParaRPr lang="en-GB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en-GB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Comment</a:t>
            </a:r>
            <a:r>
              <a:rPr lang="en-GB" sz="2400" b="1" dirty="0" smtClean="0">
                <a:solidFill>
                  <a:srgbClr val="00B050"/>
                </a:solidFill>
              </a:rPr>
              <a:t> </a:t>
            </a:r>
            <a:r>
              <a:rPr lang="en-GB" sz="2400" b="1" dirty="0" err="1" smtClean="0">
                <a:solidFill>
                  <a:srgbClr val="00B050"/>
                </a:solidFill>
              </a:rPr>
              <a:t>s’ouvrir</a:t>
            </a:r>
            <a:r>
              <a:rPr lang="en-GB" sz="2400" b="1" dirty="0" smtClean="0">
                <a:solidFill>
                  <a:srgbClr val="00B050"/>
                </a:solidFill>
              </a:rPr>
              <a:t> à de nouveaux </a:t>
            </a:r>
            <a:r>
              <a:rPr lang="en-GB" sz="2400" b="1" dirty="0" err="1" smtClean="0">
                <a:solidFill>
                  <a:srgbClr val="00B050"/>
                </a:solidFill>
              </a:rPr>
              <a:t>défis</a:t>
            </a:r>
            <a:r>
              <a:rPr lang="en-GB" sz="2400" b="1" dirty="0" smtClean="0">
                <a:solidFill>
                  <a:srgbClr val="00B050"/>
                </a:solidFill>
              </a:rPr>
              <a:t>, </a:t>
            </a:r>
            <a:r>
              <a:rPr lang="en-GB" sz="2400" b="1" i="1" dirty="0" smtClean="0">
                <a:solidFill>
                  <a:srgbClr val="00B050"/>
                </a:solidFill>
              </a:rPr>
              <a:t>de </a:t>
            </a:r>
            <a:r>
              <a:rPr lang="en-GB" sz="2400" b="1" i="1" dirty="0" err="1" smtClean="0">
                <a:solidFill>
                  <a:srgbClr val="00B050"/>
                </a:solidFill>
              </a:rPr>
              <a:t>nouvelles</a:t>
            </a:r>
            <a:r>
              <a:rPr lang="en-GB" sz="2400" b="1" i="1" dirty="0" smtClean="0">
                <a:solidFill>
                  <a:srgbClr val="00B050"/>
                </a:solidFill>
              </a:rPr>
              <a:t> </a:t>
            </a:r>
            <a:r>
              <a:rPr lang="en-GB" sz="2400" b="1" i="1" dirty="0" smtClean="0">
                <a:solidFill>
                  <a:srgbClr val="00B050"/>
                </a:solidFill>
              </a:rPr>
              <a:t>missions </a:t>
            </a:r>
            <a:r>
              <a:rPr lang="en-GB" sz="2400" b="1" dirty="0" smtClean="0">
                <a:solidFill>
                  <a:srgbClr val="00B050"/>
                </a:solidFill>
              </a:rPr>
              <a:t>?</a:t>
            </a:r>
            <a:endParaRPr lang="en-GB" sz="24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 algn="ctr">
              <a:buNone/>
            </a:pPr>
            <a:r>
              <a:rPr lang="en-GB" b="1" i="1" dirty="0" smtClean="0">
                <a:solidFill>
                  <a:schemeClr val="accent3">
                    <a:lumMod val="50000"/>
                  </a:schemeClr>
                </a:solidFill>
              </a:rPr>
              <a:t>“</a:t>
            </a:r>
            <a:r>
              <a:rPr lang="en-GB" b="1" i="1" dirty="0" err="1" smtClean="0">
                <a:solidFill>
                  <a:schemeClr val="accent3">
                    <a:lumMod val="50000"/>
                  </a:schemeClr>
                </a:solidFill>
              </a:rPr>
              <a:t>C’est</a:t>
            </a:r>
            <a:r>
              <a:rPr lang="en-GB" b="1" i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GB" b="1" i="1" dirty="0" err="1" smtClean="0">
                <a:solidFill>
                  <a:schemeClr val="accent3">
                    <a:lumMod val="50000"/>
                  </a:schemeClr>
                </a:solidFill>
              </a:rPr>
              <a:t>ce</a:t>
            </a:r>
            <a:r>
              <a:rPr lang="en-GB" b="1" i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GB" b="1" i="1" dirty="0" err="1" smtClean="0">
                <a:solidFill>
                  <a:schemeClr val="accent3">
                    <a:lumMod val="50000"/>
                  </a:schemeClr>
                </a:solidFill>
              </a:rPr>
              <a:t>que</a:t>
            </a:r>
            <a:r>
              <a:rPr lang="en-GB" b="1" i="1" dirty="0" smtClean="0">
                <a:solidFill>
                  <a:schemeClr val="accent3">
                    <a:lumMod val="50000"/>
                  </a:schemeClr>
                </a:solidFill>
              </a:rPr>
              <a:t> je </a:t>
            </a:r>
            <a:r>
              <a:rPr lang="en-GB" b="1" i="1" dirty="0" err="1" smtClean="0">
                <a:solidFill>
                  <a:schemeClr val="accent3">
                    <a:lumMod val="50000"/>
                  </a:schemeClr>
                </a:solidFill>
              </a:rPr>
              <a:t>fais</a:t>
            </a:r>
            <a:r>
              <a:rPr lang="en-GB" b="1" i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</a:p>
          <a:p>
            <a:pPr algn="ctr">
              <a:buNone/>
            </a:pPr>
            <a:r>
              <a:rPr lang="en-GB" b="1" i="1" dirty="0" smtClean="0">
                <a:solidFill>
                  <a:schemeClr val="accent3">
                    <a:lumMod val="50000"/>
                  </a:schemeClr>
                </a:solidFill>
              </a:rPr>
              <a:t>qui </a:t>
            </a:r>
            <a:r>
              <a:rPr lang="en-GB" b="1" i="1" dirty="0" err="1" smtClean="0">
                <a:solidFill>
                  <a:schemeClr val="accent3">
                    <a:lumMod val="50000"/>
                  </a:schemeClr>
                </a:solidFill>
              </a:rPr>
              <a:t>m’apprend</a:t>
            </a:r>
            <a:r>
              <a:rPr lang="en-GB" b="1" i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endParaRPr lang="en-GB" b="1" i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en-GB" b="1" i="1" dirty="0" err="1" smtClean="0">
                <a:solidFill>
                  <a:schemeClr val="accent3">
                    <a:lumMod val="50000"/>
                  </a:schemeClr>
                </a:solidFill>
              </a:rPr>
              <a:t>ce</a:t>
            </a:r>
            <a:r>
              <a:rPr lang="en-GB" b="1" i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GB" b="1" i="1" dirty="0" err="1" smtClean="0">
                <a:solidFill>
                  <a:schemeClr val="accent3">
                    <a:lumMod val="50000"/>
                  </a:schemeClr>
                </a:solidFill>
              </a:rPr>
              <a:t>que</a:t>
            </a:r>
            <a:r>
              <a:rPr lang="en-GB" b="1" i="1" dirty="0" smtClean="0">
                <a:solidFill>
                  <a:schemeClr val="accent3">
                    <a:lumMod val="50000"/>
                  </a:schemeClr>
                </a:solidFill>
              </a:rPr>
              <a:t> je </a:t>
            </a:r>
            <a:r>
              <a:rPr lang="en-GB" b="1" i="1" dirty="0" err="1" smtClean="0">
                <a:solidFill>
                  <a:schemeClr val="accent3">
                    <a:lumMod val="50000"/>
                  </a:schemeClr>
                </a:solidFill>
              </a:rPr>
              <a:t>cherche</a:t>
            </a:r>
            <a:r>
              <a:rPr lang="en-GB" b="1" i="1" dirty="0" smtClean="0">
                <a:solidFill>
                  <a:schemeClr val="accent3">
                    <a:lumMod val="50000"/>
                  </a:schemeClr>
                </a:solidFill>
              </a:rPr>
              <a:t>”</a:t>
            </a:r>
          </a:p>
          <a:p>
            <a:pPr algn="ctr">
              <a:buNone/>
            </a:pPr>
            <a:endParaRPr lang="en-GB" b="1" i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ctr">
              <a:buNone/>
            </a:pPr>
            <a:endParaRPr lang="en-GB" b="1" i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en-GB" sz="2400" b="1" dirty="0" smtClean="0">
                <a:solidFill>
                  <a:schemeClr val="accent3">
                    <a:lumMod val="75000"/>
                  </a:schemeClr>
                </a:solidFill>
              </a:rPr>
              <a:t>Pierre </a:t>
            </a:r>
            <a:r>
              <a:rPr lang="en-GB" sz="2400" b="1" dirty="0" err="1" smtClean="0">
                <a:solidFill>
                  <a:schemeClr val="accent3">
                    <a:lumMod val="75000"/>
                  </a:schemeClr>
                </a:solidFill>
              </a:rPr>
              <a:t>Soulage</a:t>
            </a:r>
            <a:endParaRPr lang="en-GB" sz="2400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Jean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Doucet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et 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Jean 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Fontanieu, </a:t>
            </a:r>
          </a:p>
          <a:p>
            <a:pPr algn="ctr">
              <a:buNone/>
            </a:pP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à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vous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maintenant</a:t>
            </a:r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: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algn="ctr">
              <a:buNone/>
            </a:pPr>
            <a:endParaRPr lang="en-GB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Vos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expériences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et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témoignages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seront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précieux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algn="ctr">
              <a:buNone/>
            </a:pPr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our </a:t>
            </a:r>
          </a:p>
          <a:p>
            <a:pPr algn="ctr">
              <a:buNone/>
            </a:pPr>
            <a:r>
              <a:rPr lang="en-GB" sz="2400" b="1" dirty="0" err="1" smtClean="0">
                <a:solidFill>
                  <a:schemeClr val="tx2">
                    <a:lumMod val="50000"/>
                  </a:schemeClr>
                </a:solidFill>
              </a:rPr>
              <a:t>illustrer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GB" sz="2400" b="1" dirty="0" smtClean="0">
                <a:solidFill>
                  <a:srgbClr val="C00000"/>
                </a:solidFill>
              </a:rPr>
              <a:t>prolonger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GB" sz="2400" b="1" dirty="0" err="1" smtClean="0">
                <a:solidFill>
                  <a:srgbClr val="0070C0"/>
                </a:solidFill>
              </a:rPr>
              <a:t>compléter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GB" sz="2400" b="1" dirty="0" err="1" smtClean="0">
                <a:solidFill>
                  <a:srgbClr val="00B050"/>
                </a:solidFill>
              </a:rPr>
              <a:t>élargir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</a:p>
          <a:p>
            <a:pPr algn="ctr">
              <a:buNone/>
            </a:pPr>
            <a:r>
              <a:rPr lang="en-GB" sz="2400" b="1" dirty="0" err="1">
                <a:solidFill>
                  <a:schemeClr val="accent1">
                    <a:lumMod val="75000"/>
                  </a:schemeClr>
                </a:solidFill>
              </a:rPr>
              <a:t>m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ais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aussi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algn="ctr">
              <a:buNone/>
            </a:pPr>
            <a:r>
              <a:rPr lang="en-GB" sz="2400" b="1" dirty="0" err="1" smtClean="0">
                <a:solidFill>
                  <a:schemeClr val="accent6">
                    <a:lumMod val="50000"/>
                  </a:schemeClr>
                </a:solidFill>
              </a:rPr>
              <a:t>corriger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ce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qui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doit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l’être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dans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ces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premiers propos...</a:t>
            </a:r>
            <a:endParaRPr lang="en-GB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b="1" dirty="0" smtClean="0">
                <a:solidFill>
                  <a:schemeClr val="accent1">
                    <a:lumMod val="75000"/>
                  </a:schemeClr>
                </a:solidFill>
              </a:rPr>
              <a:t>En guise </a:t>
            </a:r>
            <a:r>
              <a:rPr lang="en-GB" sz="3200" b="1" dirty="0" err="1" smtClean="0">
                <a:solidFill>
                  <a:schemeClr val="accent1">
                    <a:lumMod val="75000"/>
                  </a:schemeClr>
                </a:solidFill>
              </a:rPr>
              <a:t>d’introduction</a:t>
            </a:r>
            <a:endParaRPr lang="en-GB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/>
          </a:bodyPr>
          <a:lstStyle/>
          <a:p>
            <a:pPr>
              <a:buNone/>
            </a:pPr>
            <a:endParaRPr lang="en-GB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en-GB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buNone/>
            </a:pPr>
            <a:endParaRPr lang="en-GB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buNone/>
            </a:pPr>
            <a:endParaRPr lang="en-GB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S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es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missions</a:t>
            </a:r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algn="ctr">
              <a:buNone/>
            </a:pP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son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fonctionnement</a:t>
            </a:r>
            <a:endParaRPr lang="en-GB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buNone/>
            </a:pPr>
            <a:endParaRPr lang="en-GB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buNone/>
            </a:pPr>
            <a:endParaRPr lang="en-GB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en-GB" sz="2400" b="1" dirty="0" smtClean="0">
                <a:solidFill>
                  <a:srgbClr val="00B050"/>
                </a:solidFill>
              </a:rPr>
              <a:t>Des questions à </a:t>
            </a:r>
            <a:r>
              <a:rPr lang="en-GB" sz="2400" b="1" dirty="0" err="1" smtClean="0">
                <a:solidFill>
                  <a:srgbClr val="00B050"/>
                </a:solidFill>
              </a:rPr>
              <a:t>partager</a:t>
            </a:r>
            <a:endParaRPr lang="en-GB" sz="2400" b="1" dirty="0">
              <a:solidFill>
                <a:srgbClr val="00B050"/>
              </a:solidFill>
            </a:endParaRPr>
          </a:p>
        </p:txBody>
      </p:sp>
      <p:pic>
        <p:nvPicPr>
          <p:cNvPr id="6" name="Picture 2" descr="C:\Users\Rémi Krug\Documents\ENTRAIDE REIMS\Logo\Entraide Protestante Cou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1844824"/>
            <a:ext cx="3679997" cy="10404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“</a:t>
            </a: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L’Association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Protestante de </a:t>
            </a: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l’Eglise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Réformée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de Reims, </a:t>
            </a:r>
          </a:p>
          <a:p>
            <a:pPr algn="ctr">
              <a:buNone/>
            </a:pPr>
            <a:r>
              <a:rPr lang="en-GB" sz="2400" b="1" i="1" dirty="0" err="1">
                <a:solidFill>
                  <a:schemeClr val="accent1">
                    <a:lumMod val="75000"/>
                  </a:schemeClr>
                </a:solidFill>
              </a:rPr>
              <a:t>f</a:t>
            </a: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ondée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le 21 </a:t>
            </a: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mai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1906, </a:t>
            </a:r>
          </a:p>
          <a:p>
            <a:pPr algn="ctr">
              <a:buNone/>
            </a:pP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a pour but </a:t>
            </a:r>
            <a:r>
              <a:rPr lang="en-GB" sz="2400" b="1" i="1" dirty="0" err="1" smtClean="0">
                <a:solidFill>
                  <a:srgbClr val="00B050"/>
                </a:solidFill>
              </a:rPr>
              <a:t>l’assistance</a:t>
            </a:r>
            <a:r>
              <a:rPr lang="en-GB" sz="2400" b="1" i="1" dirty="0" smtClean="0">
                <a:solidFill>
                  <a:srgbClr val="00B050"/>
                </a:solidFill>
              </a:rPr>
              <a:t> </a:t>
            </a:r>
            <a:r>
              <a:rPr lang="en-GB" sz="2400" b="1" i="1" dirty="0" err="1" smtClean="0">
                <a:solidFill>
                  <a:srgbClr val="00B050"/>
                </a:solidFill>
              </a:rPr>
              <a:t>matérielle</a:t>
            </a:r>
            <a:r>
              <a:rPr lang="en-GB" sz="2400" b="1" i="1" dirty="0" smtClean="0">
                <a:solidFill>
                  <a:srgbClr val="00B050"/>
                </a:solidFill>
              </a:rPr>
              <a:t> et morale </a:t>
            </a:r>
          </a:p>
          <a:p>
            <a:pPr algn="ctr">
              <a:buNone/>
            </a:pPr>
            <a:r>
              <a:rPr lang="en-GB" sz="2400" b="1" i="1" dirty="0">
                <a:solidFill>
                  <a:srgbClr val="00B050"/>
                </a:solidFill>
              </a:rPr>
              <a:t>a</a:t>
            </a:r>
            <a:r>
              <a:rPr lang="en-GB" sz="2400" b="1" i="1" dirty="0" smtClean="0">
                <a:solidFill>
                  <a:srgbClr val="00B050"/>
                </a:solidFill>
              </a:rPr>
              <a:t>ux </a:t>
            </a:r>
            <a:r>
              <a:rPr lang="en-GB" sz="2400" b="1" i="1" dirty="0" err="1" smtClean="0">
                <a:solidFill>
                  <a:srgbClr val="00B050"/>
                </a:solidFill>
              </a:rPr>
              <a:t>personnes</a:t>
            </a:r>
            <a:r>
              <a:rPr lang="en-GB" sz="2400" b="1" i="1" dirty="0" smtClean="0">
                <a:solidFill>
                  <a:srgbClr val="00B050"/>
                </a:solidFill>
              </a:rPr>
              <a:t> en </a:t>
            </a:r>
            <a:r>
              <a:rPr lang="en-GB" sz="2400" b="1" i="1" dirty="0" err="1" smtClean="0">
                <a:solidFill>
                  <a:srgbClr val="00B050"/>
                </a:solidFill>
              </a:rPr>
              <a:t>difficuté</a:t>
            </a:r>
            <a:r>
              <a:rPr lang="en-GB" sz="2400" b="1" i="1" dirty="0" smtClean="0">
                <a:solidFill>
                  <a:srgbClr val="00B050"/>
                </a:solidFill>
              </a:rPr>
              <a:t>, </a:t>
            </a:r>
          </a:p>
          <a:p>
            <a:pPr algn="ctr">
              <a:buNone/>
            </a:pP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qu’elles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soient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protestantes </a:t>
            </a: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ou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non.</a:t>
            </a:r>
          </a:p>
          <a:p>
            <a:pPr algn="ctr">
              <a:buNone/>
            </a:pPr>
            <a:endParaRPr lang="en-GB" sz="24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L’Association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vient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notamment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en aide </a:t>
            </a:r>
          </a:p>
          <a:p>
            <a:pPr algn="ctr">
              <a:buNone/>
            </a:pP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aux indigents, aux </a:t>
            </a: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malades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, aux </a:t>
            </a: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familles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, aux </a:t>
            </a: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étudiants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</a:p>
          <a:p>
            <a:pPr algn="ctr">
              <a:buNone/>
            </a:pP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aux </a:t>
            </a: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personnes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âgées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ou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isolées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algn="ctr">
              <a:buNone/>
            </a:pP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et plus </a:t>
            </a: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généralement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à </a:t>
            </a: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toute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personne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algn="ctr">
              <a:buNone/>
            </a:pP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qui </a:t>
            </a: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peut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avoir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besoin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d’aide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matérielle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ou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morale” </a:t>
            </a:r>
            <a:endParaRPr lang="en-GB" sz="24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en-GB" sz="3200" b="1" dirty="0" smtClean="0">
                <a:solidFill>
                  <a:schemeClr val="accent1">
                    <a:lumMod val="75000"/>
                  </a:schemeClr>
                </a:solidFill>
              </a:rPr>
              <a:t>Les missions </a:t>
            </a:r>
            <a:r>
              <a:rPr lang="en-GB" sz="3200" b="1" i="1" dirty="0" err="1" smtClean="0">
                <a:solidFill>
                  <a:schemeClr val="accent1">
                    <a:lumMod val="75000"/>
                  </a:schemeClr>
                </a:solidFill>
              </a:rPr>
              <a:t>actuelles</a:t>
            </a:r>
            <a:r>
              <a:rPr lang="en-GB" sz="3200" b="1" dirty="0" smtClean="0">
                <a:solidFill>
                  <a:schemeClr val="accent1">
                    <a:lumMod val="75000"/>
                  </a:schemeClr>
                </a:solidFill>
              </a:rPr>
              <a:t> de </a:t>
            </a:r>
            <a:r>
              <a:rPr lang="en-GB" sz="3200" b="1" dirty="0" err="1" smtClean="0">
                <a:solidFill>
                  <a:schemeClr val="accent1">
                    <a:lumMod val="75000"/>
                  </a:schemeClr>
                </a:solidFill>
              </a:rPr>
              <a:t>l’Entraide</a:t>
            </a:r>
            <a:endParaRPr lang="en-GB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GB" sz="2400" b="1" i="1" dirty="0" smtClean="0">
                <a:solidFill>
                  <a:srgbClr val="C00000"/>
                </a:solidFill>
              </a:rPr>
              <a:t>Distribution </a:t>
            </a:r>
            <a:r>
              <a:rPr lang="en-GB" sz="2400" b="1" i="1" dirty="0" err="1" smtClean="0">
                <a:solidFill>
                  <a:srgbClr val="C00000"/>
                </a:solidFill>
              </a:rPr>
              <a:t>d’aide</a:t>
            </a:r>
            <a:r>
              <a:rPr lang="en-GB" sz="2400" b="1" i="1" dirty="0" smtClean="0">
                <a:solidFill>
                  <a:srgbClr val="C00000"/>
                </a:solidFill>
              </a:rPr>
              <a:t> alimentaire</a:t>
            </a:r>
          </a:p>
          <a:p>
            <a:pPr algn="ctr">
              <a:buNone/>
            </a:pPr>
            <a:endParaRPr lang="en-GB" sz="2400" b="1" dirty="0" smtClean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en-GB" sz="2400" b="1" i="1" dirty="0" err="1" smtClean="0">
                <a:solidFill>
                  <a:srgbClr val="00B050"/>
                </a:solidFill>
              </a:rPr>
              <a:t>Ecoute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algn="ctr">
              <a:buNone/>
            </a:pP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par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une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équipe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dédiée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d’écoutants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algn="ctr">
              <a:buNone/>
            </a:pP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qui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apportent</a:t>
            </a:r>
            <a:endParaRPr lang="en-GB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attention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GB" sz="2400" b="1" dirty="0" err="1" smtClean="0">
                <a:solidFill>
                  <a:srgbClr val="7030A0"/>
                </a:solidFill>
              </a:rPr>
              <a:t>considération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GB" sz="2400" b="1" dirty="0" err="1" smtClean="0">
                <a:solidFill>
                  <a:srgbClr val="C00000"/>
                </a:solidFill>
              </a:rPr>
              <a:t>chaleur</a:t>
            </a:r>
            <a:r>
              <a:rPr lang="en-GB" sz="2400" b="1" dirty="0" smtClean="0">
                <a:solidFill>
                  <a:srgbClr val="C00000"/>
                </a:solidFill>
              </a:rPr>
              <a:t> </a:t>
            </a:r>
            <a:r>
              <a:rPr lang="en-GB" sz="2400" b="1" dirty="0" err="1" smtClean="0">
                <a:solidFill>
                  <a:srgbClr val="C00000"/>
                </a:solidFill>
              </a:rPr>
              <a:t>humaine</a:t>
            </a:r>
            <a:r>
              <a:rPr lang="en-GB" sz="2400" b="1" dirty="0" smtClean="0">
                <a:solidFill>
                  <a:srgbClr val="C00000"/>
                </a:solidFill>
              </a:rPr>
              <a:t> </a:t>
            </a:r>
          </a:p>
          <a:p>
            <a:pPr algn="ctr">
              <a:buNone/>
            </a:pP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et,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si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possible, </a:t>
            </a:r>
            <a:r>
              <a:rPr lang="en-GB" sz="2400" b="1" dirty="0" err="1" smtClean="0">
                <a:solidFill>
                  <a:srgbClr val="00B050"/>
                </a:solidFill>
              </a:rPr>
              <a:t>réconfort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...</a:t>
            </a:r>
          </a:p>
          <a:p>
            <a:pPr algn="ctr">
              <a:buNone/>
            </a:pPr>
            <a:endParaRPr lang="en-GB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buNone/>
            </a:pPr>
            <a:endParaRPr lang="en-GB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3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permanences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par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semaine</a:t>
            </a:r>
            <a:endParaRPr lang="en-GB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buNone/>
            </a:pPr>
            <a:endParaRPr lang="en-GB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buNone/>
            </a:pPr>
            <a:endParaRPr lang="en-GB" sz="2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en-GB" sz="3200" b="1" dirty="0" smtClean="0">
                <a:solidFill>
                  <a:schemeClr val="accent1">
                    <a:lumMod val="75000"/>
                  </a:schemeClr>
                </a:solidFill>
              </a:rPr>
              <a:t>Un </a:t>
            </a:r>
            <a:r>
              <a:rPr lang="en-GB" sz="3200" b="1" dirty="0" err="1" smtClean="0">
                <a:solidFill>
                  <a:schemeClr val="accent1">
                    <a:lumMod val="75000"/>
                  </a:schemeClr>
                </a:solidFill>
              </a:rPr>
              <a:t>fonctionnement</a:t>
            </a:r>
            <a:r>
              <a:rPr lang="en-GB" sz="3200" b="1" dirty="0" smtClean="0">
                <a:solidFill>
                  <a:schemeClr val="accent1">
                    <a:lumMod val="75000"/>
                  </a:schemeClr>
                </a:solidFill>
              </a:rPr>
              <a:t> en </a:t>
            </a:r>
            <a:r>
              <a:rPr lang="en-GB" sz="3200" b="1" dirty="0" err="1" smtClean="0">
                <a:solidFill>
                  <a:schemeClr val="accent1">
                    <a:lumMod val="75000"/>
                  </a:schemeClr>
                </a:solidFill>
              </a:rPr>
              <a:t>réseau</a:t>
            </a:r>
            <a:endParaRPr lang="en-GB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GB" sz="1800" b="1" dirty="0" smtClean="0">
                <a:solidFill>
                  <a:schemeClr val="tx2">
                    <a:lumMod val="75000"/>
                  </a:schemeClr>
                </a:solidFill>
              </a:rPr>
              <a:t>       </a:t>
            </a:r>
            <a:r>
              <a:rPr lang="en-GB" sz="1800" b="1" dirty="0" smtClean="0">
                <a:solidFill>
                  <a:schemeClr val="tx2">
                    <a:lumMod val="75000"/>
                  </a:schemeClr>
                </a:solidFill>
              </a:rPr>
              <a:t>                                          </a:t>
            </a:r>
            <a:r>
              <a:rPr lang="en-GB" sz="1800" b="1" dirty="0" err="1" smtClean="0">
                <a:solidFill>
                  <a:schemeClr val="tx2">
                    <a:lumMod val="75000"/>
                  </a:schemeClr>
                </a:solidFill>
              </a:rPr>
              <a:t>Eglise</a:t>
            </a:r>
            <a:r>
              <a:rPr lang="en-GB" sz="18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GB" sz="1800" b="1" dirty="0" smtClean="0">
                <a:solidFill>
                  <a:schemeClr val="tx2">
                    <a:lumMod val="75000"/>
                  </a:schemeClr>
                </a:solidFill>
              </a:rPr>
              <a:t>Protestante </a:t>
            </a:r>
            <a:r>
              <a:rPr lang="en-GB" sz="1800" b="1" dirty="0" err="1" smtClean="0">
                <a:solidFill>
                  <a:schemeClr val="tx2">
                    <a:lumMod val="75000"/>
                  </a:schemeClr>
                </a:solidFill>
              </a:rPr>
              <a:t>Unie</a:t>
            </a:r>
            <a:r>
              <a:rPr lang="en-GB" sz="1800" b="1" dirty="0" smtClean="0">
                <a:solidFill>
                  <a:schemeClr val="tx2">
                    <a:lumMod val="75000"/>
                  </a:schemeClr>
                </a:solidFill>
              </a:rPr>
              <a:t> de Reims </a:t>
            </a:r>
            <a:endParaRPr lang="en-GB" sz="18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endParaRPr lang="en-GB" sz="1800" b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GB" sz="1800" b="1" dirty="0" smtClean="0">
                <a:solidFill>
                  <a:srgbClr val="C00000"/>
                </a:solidFill>
              </a:rPr>
              <a:t> </a:t>
            </a:r>
            <a:r>
              <a:rPr lang="en-GB" sz="1800" b="1" dirty="0" smtClean="0">
                <a:solidFill>
                  <a:srgbClr val="C00000"/>
                </a:solidFill>
              </a:rPr>
              <a:t>     </a:t>
            </a:r>
            <a:r>
              <a:rPr lang="en-GB" sz="1800" b="1" dirty="0" err="1" smtClean="0">
                <a:solidFill>
                  <a:srgbClr val="C00000"/>
                </a:solidFill>
              </a:rPr>
              <a:t>Travailleurs</a:t>
            </a:r>
            <a:r>
              <a:rPr lang="en-GB" sz="1800" b="1" dirty="0" smtClean="0">
                <a:solidFill>
                  <a:srgbClr val="C00000"/>
                </a:solidFill>
              </a:rPr>
              <a:t> </a:t>
            </a:r>
            <a:r>
              <a:rPr lang="en-GB" sz="1800" b="1" dirty="0" err="1" smtClean="0">
                <a:solidFill>
                  <a:srgbClr val="C00000"/>
                </a:solidFill>
              </a:rPr>
              <a:t>sociaux</a:t>
            </a:r>
            <a:endParaRPr lang="en-GB" sz="1800" b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GB" sz="1800" b="1" dirty="0" err="1" smtClean="0">
                <a:solidFill>
                  <a:srgbClr val="C00000"/>
                </a:solidFill>
              </a:rPr>
              <a:t>Assistantes</a:t>
            </a:r>
            <a:r>
              <a:rPr lang="en-GB" sz="1800" b="1" dirty="0" smtClean="0">
                <a:solidFill>
                  <a:srgbClr val="C00000"/>
                </a:solidFill>
              </a:rPr>
              <a:t> </a:t>
            </a:r>
            <a:r>
              <a:rPr lang="en-GB" sz="1800" b="1" dirty="0" err="1" smtClean="0">
                <a:solidFill>
                  <a:srgbClr val="C00000"/>
                </a:solidFill>
              </a:rPr>
              <a:t>sociales</a:t>
            </a:r>
            <a:r>
              <a:rPr lang="en-GB" sz="1800" b="1" dirty="0" smtClean="0">
                <a:solidFill>
                  <a:srgbClr val="C00000"/>
                </a:solidFill>
              </a:rPr>
              <a:t> et CHRS                 </a:t>
            </a:r>
            <a:r>
              <a:rPr lang="en-GB" sz="1800" b="1" dirty="0" smtClean="0">
                <a:solidFill>
                  <a:srgbClr val="C00000"/>
                </a:solidFill>
              </a:rPr>
              <a:t>                       </a:t>
            </a:r>
            <a:r>
              <a:rPr lang="en-GB" sz="1800" b="1" dirty="0" smtClean="0">
                <a:solidFill>
                  <a:schemeClr val="accent2">
                    <a:lumMod val="50000"/>
                  </a:schemeClr>
                </a:solidFill>
              </a:rPr>
              <a:t>Banque </a:t>
            </a:r>
            <a:r>
              <a:rPr lang="en-GB" sz="1800" b="1" dirty="0" smtClean="0">
                <a:solidFill>
                  <a:schemeClr val="accent2">
                    <a:lumMod val="50000"/>
                  </a:schemeClr>
                </a:solidFill>
              </a:rPr>
              <a:t>Alimentaire de la Marne</a:t>
            </a:r>
          </a:p>
          <a:p>
            <a:pPr>
              <a:buNone/>
            </a:pPr>
            <a:endParaRPr lang="en-GB" sz="1800" b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GB" sz="1800" b="1" dirty="0" smtClean="0"/>
              <a:t>                                                                    </a:t>
            </a:r>
            <a:r>
              <a:rPr lang="en-GB" sz="1800" b="1" dirty="0" smtClean="0"/>
              <a:t>       </a:t>
            </a:r>
          </a:p>
          <a:p>
            <a:pPr>
              <a:buNone/>
            </a:pPr>
            <a:r>
              <a:rPr lang="en-GB" sz="1800" b="1" dirty="0" smtClean="0"/>
              <a:t>						      </a:t>
            </a:r>
            <a:r>
              <a:rPr lang="en-GB" sz="1800" b="1" dirty="0" smtClean="0"/>
              <a:t>                </a:t>
            </a:r>
            <a:r>
              <a:rPr lang="en-GB" sz="1800" b="1" dirty="0" smtClean="0">
                <a:solidFill>
                  <a:schemeClr val="accent2">
                    <a:lumMod val="75000"/>
                  </a:schemeClr>
                </a:solidFill>
              </a:rPr>
              <a:t>Ville </a:t>
            </a:r>
            <a:r>
              <a:rPr lang="en-GB" sz="1800" b="1" dirty="0" smtClean="0">
                <a:solidFill>
                  <a:schemeClr val="accent2">
                    <a:lumMod val="75000"/>
                  </a:schemeClr>
                </a:solidFill>
              </a:rPr>
              <a:t>de Reims</a:t>
            </a:r>
            <a:endParaRPr lang="en-GB" sz="1800" b="1" dirty="0" smtClean="0"/>
          </a:p>
          <a:p>
            <a:pPr>
              <a:buNone/>
            </a:pPr>
            <a:r>
              <a:rPr lang="en-GB" sz="1800" b="1" dirty="0" smtClean="0"/>
              <a:t>  </a:t>
            </a:r>
            <a:r>
              <a:rPr lang="en-GB" sz="1800" b="1" dirty="0" smtClean="0"/>
              <a:t>                                                                                                            </a:t>
            </a:r>
            <a:r>
              <a:rPr lang="en-GB" sz="1800" b="1" dirty="0" err="1" smtClean="0"/>
              <a:t>Etat</a:t>
            </a:r>
            <a:endParaRPr lang="en-GB" sz="1800" b="1" dirty="0" smtClean="0"/>
          </a:p>
          <a:p>
            <a:pPr>
              <a:buNone/>
            </a:pPr>
            <a:r>
              <a:rPr lang="en-GB" sz="1800" b="1" dirty="0" err="1" smtClean="0">
                <a:solidFill>
                  <a:srgbClr val="7030A0"/>
                </a:solidFill>
              </a:rPr>
              <a:t>Epicerie</a:t>
            </a:r>
            <a:r>
              <a:rPr lang="en-GB" sz="1800" b="1" dirty="0" smtClean="0">
                <a:solidFill>
                  <a:srgbClr val="7030A0"/>
                </a:solidFill>
              </a:rPr>
              <a:t> </a:t>
            </a:r>
            <a:r>
              <a:rPr lang="en-GB" sz="1800" b="1" dirty="0" err="1" smtClean="0">
                <a:solidFill>
                  <a:srgbClr val="7030A0"/>
                </a:solidFill>
              </a:rPr>
              <a:t>Sociale</a:t>
            </a:r>
            <a:r>
              <a:rPr lang="en-GB" sz="1800" b="1" dirty="0" smtClean="0">
                <a:solidFill>
                  <a:srgbClr val="7030A0"/>
                </a:solidFill>
              </a:rPr>
              <a:t> et </a:t>
            </a:r>
            <a:r>
              <a:rPr lang="en-GB" sz="1800" b="1" dirty="0" err="1" smtClean="0">
                <a:solidFill>
                  <a:srgbClr val="7030A0"/>
                </a:solidFill>
              </a:rPr>
              <a:t>Solidaire</a:t>
            </a:r>
            <a:endParaRPr lang="en-GB" sz="1800" b="1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GB" sz="1800" b="1" dirty="0" smtClean="0">
                <a:solidFill>
                  <a:srgbClr val="7030A0"/>
                </a:solidFill>
              </a:rPr>
              <a:t>&amp; </a:t>
            </a:r>
            <a:r>
              <a:rPr lang="en-GB" sz="1800" b="1" dirty="0" smtClean="0">
                <a:solidFill>
                  <a:srgbClr val="7030A0"/>
                </a:solidFill>
              </a:rPr>
              <a:t>associations </a:t>
            </a:r>
            <a:r>
              <a:rPr lang="en-GB" sz="1800" b="1" dirty="0" err="1" smtClean="0">
                <a:solidFill>
                  <a:srgbClr val="7030A0"/>
                </a:solidFill>
              </a:rPr>
              <a:t>partenaires</a:t>
            </a:r>
            <a:endParaRPr lang="en-GB" sz="1800" b="1" dirty="0" smtClean="0"/>
          </a:p>
          <a:p>
            <a:pPr>
              <a:buNone/>
            </a:pPr>
            <a:r>
              <a:rPr lang="en-GB" sz="1800" b="1" dirty="0" smtClean="0"/>
              <a:t>                                                                                            </a:t>
            </a:r>
            <a:r>
              <a:rPr lang="en-GB" sz="1800" b="1" dirty="0" smtClean="0">
                <a:solidFill>
                  <a:srgbClr val="00B050"/>
                </a:solidFill>
              </a:rPr>
              <a:t>Fondation </a:t>
            </a:r>
            <a:r>
              <a:rPr lang="en-GB" sz="1800" b="1" dirty="0" smtClean="0">
                <a:solidFill>
                  <a:srgbClr val="00B050"/>
                </a:solidFill>
              </a:rPr>
              <a:t>du protestantisme</a:t>
            </a:r>
          </a:p>
          <a:p>
            <a:pPr>
              <a:buNone/>
            </a:pPr>
            <a:r>
              <a:rPr lang="en-GB" sz="1800" b="1" dirty="0" smtClean="0">
                <a:solidFill>
                  <a:srgbClr val="00B050"/>
                </a:solidFill>
              </a:rPr>
              <a:t>                                </a:t>
            </a:r>
            <a:r>
              <a:rPr lang="en-GB" sz="1800" b="1" dirty="0" err="1" smtClean="0">
                <a:solidFill>
                  <a:schemeClr val="accent1">
                    <a:lumMod val="75000"/>
                  </a:schemeClr>
                </a:solidFill>
              </a:rPr>
              <a:t>Fédération</a:t>
            </a:r>
            <a:r>
              <a:rPr lang="en-GB" sz="1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1800" b="1" dirty="0" smtClean="0">
                <a:solidFill>
                  <a:schemeClr val="accent1">
                    <a:lumMod val="75000"/>
                  </a:schemeClr>
                </a:solidFill>
              </a:rPr>
              <a:t>de </a:t>
            </a:r>
            <a:r>
              <a:rPr lang="en-GB" sz="1800" b="1" dirty="0" err="1" smtClean="0">
                <a:solidFill>
                  <a:schemeClr val="accent1">
                    <a:lumMod val="75000"/>
                  </a:schemeClr>
                </a:solidFill>
              </a:rPr>
              <a:t>l’Entraide</a:t>
            </a:r>
            <a:r>
              <a:rPr lang="en-GB" sz="1800" b="1" dirty="0" smtClean="0">
                <a:solidFill>
                  <a:schemeClr val="accent1">
                    <a:lumMod val="75000"/>
                  </a:schemeClr>
                </a:solidFill>
              </a:rPr>
              <a:t> Protestante  </a:t>
            </a:r>
          </a:p>
          <a:p>
            <a:pPr>
              <a:buNone/>
            </a:pPr>
            <a:r>
              <a:rPr lang="en-GB" sz="1800" b="1" dirty="0" smtClean="0"/>
              <a:t>                                                               </a:t>
            </a:r>
            <a:endParaRPr lang="en-GB" sz="1800" b="1" dirty="0"/>
          </a:p>
        </p:txBody>
      </p:sp>
      <p:pic>
        <p:nvPicPr>
          <p:cNvPr id="4" name="Picture 2" descr="C:\Users\Rémi Krug\Documents\ENTRAIDE REIMS\Logo\Entraide Protestante Cou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2780928"/>
            <a:ext cx="2664296" cy="7532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en-GB" sz="3200" b="1" dirty="0" smtClean="0">
                <a:solidFill>
                  <a:schemeClr val="accent1">
                    <a:lumMod val="75000"/>
                  </a:schemeClr>
                </a:solidFill>
              </a:rPr>
              <a:t>Des engagements de </a:t>
            </a:r>
            <a:r>
              <a:rPr lang="en-GB" sz="3200" b="1" dirty="0" err="1" smtClean="0">
                <a:solidFill>
                  <a:schemeClr val="accent1">
                    <a:lumMod val="75000"/>
                  </a:schemeClr>
                </a:solidFill>
              </a:rPr>
              <a:t>bénévolats</a:t>
            </a:r>
            <a:r>
              <a:rPr lang="en-GB" sz="32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3200" b="1" dirty="0" err="1" smtClean="0">
                <a:solidFill>
                  <a:schemeClr val="accent1">
                    <a:lumMod val="75000"/>
                  </a:schemeClr>
                </a:solidFill>
              </a:rPr>
              <a:t>différents</a:t>
            </a:r>
            <a:r>
              <a:rPr lang="en-GB" sz="32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br>
              <a:rPr lang="en-GB" sz="32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GB" sz="3200" b="1" dirty="0" smtClean="0">
                <a:solidFill>
                  <a:schemeClr val="accent1">
                    <a:lumMod val="75000"/>
                  </a:schemeClr>
                </a:solidFill>
              </a:rPr>
              <a:t>et </a:t>
            </a:r>
            <a:r>
              <a:rPr lang="en-GB" sz="3200" b="1" dirty="0" err="1" smtClean="0">
                <a:solidFill>
                  <a:schemeClr val="accent1">
                    <a:lumMod val="75000"/>
                  </a:schemeClr>
                </a:solidFill>
              </a:rPr>
              <a:t>complémentaires</a:t>
            </a:r>
            <a:endParaRPr lang="en-GB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GB" sz="2400" b="1" dirty="0" smtClean="0">
                <a:solidFill>
                  <a:schemeClr val="accent6">
                    <a:lumMod val="50000"/>
                  </a:schemeClr>
                </a:solidFill>
              </a:rPr>
              <a:t>Transport des aliments</a:t>
            </a:r>
          </a:p>
          <a:p>
            <a:pPr algn="ctr">
              <a:buNone/>
            </a:pPr>
            <a:r>
              <a:rPr lang="en-GB" sz="2400" b="1" dirty="0" err="1" smtClean="0">
                <a:solidFill>
                  <a:schemeClr val="accent3">
                    <a:lumMod val="50000"/>
                  </a:schemeClr>
                </a:solidFill>
              </a:rPr>
              <a:t>Réception</a:t>
            </a:r>
            <a:r>
              <a:rPr lang="en-GB" sz="2400" b="1" dirty="0" smtClean="0">
                <a:solidFill>
                  <a:schemeClr val="accent3">
                    <a:lumMod val="50000"/>
                  </a:schemeClr>
                </a:solidFill>
              </a:rPr>
              <a:t>, tri et </a:t>
            </a:r>
            <a:r>
              <a:rPr lang="en-GB" sz="2400" b="1" dirty="0" err="1" smtClean="0">
                <a:solidFill>
                  <a:schemeClr val="accent3">
                    <a:lumMod val="50000"/>
                  </a:schemeClr>
                </a:solidFill>
              </a:rPr>
              <a:t>préparation</a:t>
            </a:r>
            <a:r>
              <a:rPr lang="en-GB" sz="2400" b="1" dirty="0" smtClean="0">
                <a:solidFill>
                  <a:schemeClr val="accent3">
                    <a:lumMod val="50000"/>
                  </a:schemeClr>
                </a:solidFill>
              </a:rPr>
              <a:t> des </a:t>
            </a:r>
            <a:r>
              <a:rPr lang="en-GB" sz="2400" b="1" dirty="0" err="1" smtClean="0">
                <a:solidFill>
                  <a:schemeClr val="accent3">
                    <a:lumMod val="50000"/>
                  </a:schemeClr>
                </a:solidFill>
              </a:rPr>
              <a:t>colis</a:t>
            </a:r>
            <a:r>
              <a:rPr lang="en-GB" sz="24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</a:p>
          <a:p>
            <a:pPr algn="ctr">
              <a:buNone/>
            </a:pPr>
            <a:r>
              <a:rPr lang="en-GB" sz="2400" b="1" dirty="0" smtClean="0">
                <a:solidFill>
                  <a:schemeClr val="accent3">
                    <a:lumMod val="50000"/>
                  </a:schemeClr>
                </a:solidFill>
              </a:rPr>
              <a:t>en </a:t>
            </a:r>
            <a:r>
              <a:rPr lang="en-GB" sz="2400" b="1" dirty="0" err="1" smtClean="0">
                <a:solidFill>
                  <a:schemeClr val="accent3">
                    <a:lumMod val="50000"/>
                  </a:schemeClr>
                </a:solidFill>
              </a:rPr>
              <a:t>fonction</a:t>
            </a:r>
            <a:r>
              <a:rPr lang="en-GB" sz="2400" b="1" dirty="0" smtClean="0">
                <a:solidFill>
                  <a:schemeClr val="accent3">
                    <a:lumMod val="50000"/>
                  </a:schemeClr>
                </a:solidFill>
              </a:rPr>
              <a:t> des </a:t>
            </a:r>
            <a:r>
              <a:rPr lang="en-GB" sz="2400" b="1" dirty="0" err="1" smtClean="0">
                <a:solidFill>
                  <a:schemeClr val="accent3">
                    <a:lumMod val="50000"/>
                  </a:schemeClr>
                </a:solidFill>
              </a:rPr>
              <a:t>familles</a:t>
            </a:r>
            <a:r>
              <a:rPr lang="en-GB" sz="24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GB" sz="2400" b="1" dirty="0" err="1" smtClean="0">
                <a:solidFill>
                  <a:schemeClr val="accent3">
                    <a:lumMod val="50000"/>
                  </a:schemeClr>
                </a:solidFill>
              </a:rPr>
              <a:t>attendues</a:t>
            </a:r>
            <a:endParaRPr lang="en-GB" sz="24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en-GB" sz="2800" b="1" i="1" dirty="0" smtClean="0">
                <a:solidFill>
                  <a:srgbClr val="C00000"/>
                </a:solidFill>
              </a:rPr>
              <a:t>Distribution</a:t>
            </a:r>
            <a:r>
              <a:rPr lang="en-GB" sz="2400" b="1" i="1" dirty="0" smtClean="0">
                <a:solidFill>
                  <a:srgbClr val="C00000"/>
                </a:solidFill>
              </a:rPr>
              <a:t> </a:t>
            </a:r>
          </a:p>
          <a:p>
            <a:pPr algn="ctr">
              <a:buNone/>
            </a:pPr>
            <a:r>
              <a:rPr lang="en-GB" sz="2800" b="1" i="1" dirty="0" err="1" smtClean="0">
                <a:solidFill>
                  <a:schemeClr val="accent1">
                    <a:lumMod val="75000"/>
                  </a:schemeClr>
                </a:solidFill>
              </a:rPr>
              <a:t>Accueil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et inscription</a:t>
            </a:r>
          </a:p>
          <a:p>
            <a:pPr algn="ctr">
              <a:buNone/>
            </a:pPr>
            <a:r>
              <a:rPr lang="en-GB" sz="2800" b="1" i="1" dirty="0" err="1" smtClean="0">
                <a:solidFill>
                  <a:srgbClr val="00B050"/>
                </a:solidFill>
              </a:rPr>
              <a:t>Ecoute</a:t>
            </a:r>
            <a:endParaRPr lang="en-GB" sz="2800" b="1" i="1" dirty="0" smtClean="0">
              <a:solidFill>
                <a:srgbClr val="00B050"/>
              </a:solidFill>
            </a:endParaRPr>
          </a:p>
          <a:p>
            <a:pPr algn="ctr">
              <a:buNone/>
            </a:pPr>
            <a:r>
              <a:rPr lang="en-GB" b="1" dirty="0" smtClean="0"/>
              <a:t>+</a:t>
            </a:r>
          </a:p>
          <a:p>
            <a:pPr algn="ctr">
              <a:buNone/>
            </a:pPr>
            <a:r>
              <a:rPr lang="en-GB" sz="2000" b="1" i="1" dirty="0" err="1" smtClean="0">
                <a:solidFill>
                  <a:schemeClr val="accent3">
                    <a:lumMod val="75000"/>
                  </a:schemeClr>
                </a:solidFill>
              </a:rPr>
              <a:t>Rhysa</a:t>
            </a:r>
            <a:r>
              <a:rPr lang="en-GB" sz="2000" b="1" dirty="0" smtClean="0"/>
              <a:t>, </a:t>
            </a:r>
            <a:r>
              <a:rPr lang="en-GB" sz="2000" b="1" dirty="0" smtClean="0">
                <a:solidFill>
                  <a:srgbClr val="FF0000"/>
                </a:solidFill>
              </a:rPr>
              <a:t>Stocks</a:t>
            </a:r>
            <a:r>
              <a:rPr lang="en-GB" sz="2000" b="1" dirty="0" smtClean="0"/>
              <a:t>, </a:t>
            </a:r>
            <a:r>
              <a:rPr lang="en-GB" sz="2000" b="1" dirty="0" err="1" smtClean="0">
                <a:solidFill>
                  <a:schemeClr val="tx2">
                    <a:lumMod val="75000"/>
                  </a:schemeClr>
                </a:solidFill>
              </a:rPr>
              <a:t>Informatique</a:t>
            </a:r>
            <a:r>
              <a:rPr lang="en-GB" sz="2000" b="1" dirty="0" smtClean="0">
                <a:solidFill>
                  <a:schemeClr val="tx2">
                    <a:lumMod val="75000"/>
                  </a:schemeClr>
                </a:solidFill>
              </a:rPr>
              <a:t>,</a:t>
            </a:r>
            <a:r>
              <a:rPr lang="en-GB" sz="2000" b="1" dirty="0" smtClean="0"/>
              <a:t> </a:t>
            </a:r>
            <a:r>
              <a:rPr lang="en-GB" sz="2000" b="1" dirty="0" err="1" smtClean="0">
                <a:solidFill>
                  <a:schemeClr val="accent2">
                    <a:lumMod val="75000"/>
                  </a:schemeClr>
                </a:solidFill>
              </a:rPr>
              <a:t>Comptablité</a:t>
            </a:r>
            <a:endParaRPr lang="en-GB" sz="20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en-GB" sz="2000" b="1" dirty="0" err="1" smtClean="0">
                <a:solidFill>
                  <a:schemeClr val="accent4">
                    <a:lumMod val="50000"/>
                  </a:schemeClr>
                </a:solidFill>
              </a:rPr>
              <a:t>Délégations</a:t>
            </a:r>
            <a:r>
              <a:rPr lang="en-GB" sz="20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GB" sz="2000" b="1" dirty="0" err="1" smtClean="0">
                <a:solidFill>
                  <a:schemeClr val="accent4">
                    <a:lumMod val="50000"/>
                  </a:schemeClr>
                </a:solidFill>
              </a:rPr>
              <a:t>auprès</a:t>
            </a:r>
            <a:r>
              <a:rPr lang="en-GB" sz="2000" b="1" dirty="0" smtClean="0">
                <a:solidFill>
                  <a:schemeClr val="accent4">
                    <a:lumMod val="50000"/>
                  </a:schemeClr>
                </a:solidFill>
              </a:rPr>
              <a:t> des </a:t>
            </a:r>
            <a:r>
              <a:rPr lang="en-GB" sz="2000" b="1" dirty="0" err="1" smtClean="0">
                <a:solidFill>
                  <a:schemeClr val="accent4">
                    <a:lumMod val="50000"/>
                  </a:schemeClr>
                </a:solidFill>
              </a:rPr>
              <a:t>autres</a:t>
            </a:r>
            <a:r>
              <a:rPr lang="en-GB" sz="2000" b="1" dirty="0" smtClean="0">
                <a:solidFill>
                  <a:schemeClr val="accent4">
                    <a:lumMod val="50000"/>
                  </a:schemeClr>
                </a:solidFill>
              </a:rPr>
              <a:t> associations</a:t>
            </a:r>
          </a:p>
          <a:p>
            <a:pPr algn="ctr">
              <a:buNone/>
            </a:pPr>
            <a:r>
              <a:rPr lang="en-GB" sz="2000" b="1" dirty="0" smtClean="0"/>
              <a:t>Bureau et </a:t>
            </a:r>
            <a:r>
              <a:rPr lang="en-GB" sz="2000" b="1" dirty="0" err="1" smtClean="0"/>
              <a:t>Conseil</a:t>
            </a:r>
            <a:r>
              <a:rPr lang="en-GB" sz="2000" b="1" dirty="0" smtClean="0"/>
              <a:t> </a:t>
            </a:r>
            <a:r>
              <a:rPr lang="en-GB" sz="2000" b="1" dirty="0" err="1" smtClean="0"/>
              <a:t>d’administration</a:t>
            </a:r>
            <a:endParaRPr lang="en-GB" sz="20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algn="ctr">
              <a:buNone/>
            </a:pPr>
            <a:r>
              <a:rPr lang="en-GB" b="1" dirty="0" err="1" smtClean="0">
                <a:solidFill>
                  <a:schemeClr val="accent1">
                    <a:lumMod val="75000"/>
                  </a:schemeClr>
                </a:solidFill>
              </a:rPr>
              <a:t>Quelques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> questions à </a:t>
            </a:r>
            <a:r>
              <a:rPr lang="en-GB" b="1" dirty="0" err="1" smtClean="0">
                <a:solidFill>
                  <a:schemeClr val="accent1">
                    <a:lumMod val="75000"/>
                  </a:schemeClr>
                </a:solidFill>
              </a:rPr>
              <a:t>partager</a:t>
            </a:r>
            <a:endParaRPr lang="en-GB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en-GB" b="1" dirty="0" err="1" smtClean="0">
                <a:solidFill>
                  <a:schemeClr val="accent1">
                    <a:lumMod val="75000"/>
                  </a:schemeClr>
                </a:solidFill>
              </a:rPr>
              <a:t>concernant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algn="ctr">
              <a:buNone/>
            </a:pP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>le </a:t>
            </a:r>
            <a:r>
              <a:rPr lang="en-GB" b="1" dirty="0" err="1" smtClean="0">
                <a:solidFill>
                  <a:srgbClr val="00B050"/>
                </a:solidFill>
              </a:rPr>
              <a:t>sens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> et les </a:t>
            </a:r>
            <a:r>
              <a:rPr lang="en-GB" b="1" dirty="0" smtClean="0">
                <a:solidFill>
                  <a:srgbClr val="C00000"/>
                </a:solidFill>
              </a:rPr>
              <a:t>conditions </a:t>
            </a:r>
            <a:r>
              <a:rPr lang="en-GB" b="1" dirty="0" err="1" smtClean="0">
                <a:solidFill>
                  <a:srgbClr val="C00000"/>
                </a:solidFill>
              </a:rPr>
              <a:t>d’exercice</a:t>
            </a:r>
            <a:r>
              <a:rPr lang="en-GB" b="1" dirty="0" smtClean="0">
                <a:solidFill>
                  <a:srgbClr val="C00000"/>
                </a:solidFill>
              </a:rPr>
              <a:t> </a:t>
            </a:r>
          </a:p>
          <a:p>
            <a:pPr algn="ctr">
              <a:buNone/>
            </a:pP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>de </a:t>
            </a:r>
            <a:r>
              <a:rPr lang="en-GB" b="1" dirty="0" err="1" smtClean="0">
                <a:solidFill>
                  <a:schemeClr val="accent1">
                    <a:lumMod val="75000"/>
                  </a:schemeClr>
                </a:solidFill>
              </a:rPr>
              <a:t>notre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> engagement</a:t>
            </a:r>
            <a:endParaRPr lang="en-GB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r>
              <a:rPr lang="en-GB" sz="2400" b="1" dirty="0" err="1" smtClean="0">
                <a:solidFill>
                  <a:srgbClr val="00B050"/>
                </a:solidFill>
              </a:rPr>
              <a:t>Sens</a:t>
            </a:r>
            <a:r>
              <a:rPr lang="en-GB" sz="2400" b="1" dirty="0" smtClean="0">
                <a:solidFill>
                  <a:srgbClr val="00B050"/>
                </a:solidFill>
              </a:rPr>
              <a:t> et </a:t>
            </a:r>
            <a:r>
              <a:rPr lang="en-GB" sz="2400" b="1" dirty="0" err="1" smtClean="0">
                <a:solidFill>
                  <a:srgbClr val="00B050"/>
                </a:solidFill>
              </a:rPr>
              <a:t>portée</a:t>
            </a:r>
            <a:r>
              <a:rPr lang="en-GB" sz="2400" b="1" dirty="0" smtClean="0">
                <a:solidFill>
                  <a:srgbClr val="00B050"/>
                </a:solidFill>
              </a:rPr>
              <a:t> de </a:t>
            </a:r>
            <a:r>
              <a:rPr lang="en-GB" sz="2400" b="1" i="1" dirty="0" err="1" smtClean="0">
                <a:solidFill>
                  <a:srgbClr val="00B050"/>
                </a:solidFill>
              </a:rPr>
              <a:t>l’engagement</a:t>
            </a:r>
            <a:r>
              <a:rPr lang="en-GB" sz="2400" b="1" i="1" dirty="0" smtClean="0">
                <a:solidFill>
                  <a:srgbClr val="00B050"/>
                </a:solidFill>
              </a:rPr>
              <a:t> </a:t>
            </a:r>
            <a:r>
              <a:rPr lang="en-GB" sz="2400" b="1" i="1" dirty="0" err="1" smtClean="0">
                <a:solidFill>
                  <a:srgbClr val="00B050"/>
                </a:solidFill>
              </a:rPr>
              <a:t>collectif</a:t>
            </a:r>
            <a:r>
              <a:rPr lang="en-GB" sz="2400" b="1" i="1" dirty="0" smtClean="0">
                <a:solidFill>
                  <a:srgbClr val="00B050"/>
                </a:solidFill>
              </a:rPr>
              <a:t> 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en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tant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qu’association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, et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donc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au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delà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des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personnes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, au service des plus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démunis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, et </a:t>
            </a: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dans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le cadre d’un </a:t>
            </a:r>
            <a:r>
              <a:rPr lang="en-GB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réseau</a:t>
            </a:r>
            <a:r>
              <a:rPr lang="en-GB" sz="2400" b="1" i="1" dirty="0" smtClean="0">
                <a:solidFill>
                  <a:schemeClr val="accent1">
                    <a:lumMod val="75000"/>
                  </a:schemeClr>
                </a:solidFill>
              </a:rPr>
              <a:t> local 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? </a:t>
            </a:r>
            <a:r>
              <a:rPr lang="en-GB" sz="2400" b="1" dirty="0" smtClean="0">
                <a:solidFill>
                  <a:srgbClr val="7030A0"/>
                </a:solidFill>
              </a:rPr>
              <a:t>-&gt; </a:t>
            </a:r>
            <a:r>
              <a:rPr lang="en-GB" sz="2400" b="1" dirty="0" err="1" smtClean="0">
                <a:solidFill>
                  <a:srgbClr val="7030A0"/>
                </a:solidFill>
              </a:rPr>
              <a:t>Charte</a:t>
            </a:r>
            <a:endParaRPr lang="en-GB" sz="2400" b="1" dirty="0" smtClean="0">
              <a:solidFill>
                <a:srgbClr val="7030A0"/>
              </a:solidFill>
            </a:endParaRPr>
          </a:p>
          <a:p>
            <a:pPr>
              <a:buNone/>
            </a:pPr>
            <a:endParaRPr lang="en-GB" sz="24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sz="2400" b="1" dirty="0" err="1" smtClean="0">
                <a:solidFill>
                  <a:srgbClr val="C00000"/>
                </a:solidFill>
              </a:rPr>
              <a:t>Sens</a:t>
            </a:r>
            <a:r>
              <a:rPr lang="en-GB" sz="2400" b="1" dirty="0" smtClean="0">
                <a:solidFill>
                  <a:srgbClr val="C00000"/>
                </a:solidFill>
              </a:rPr>
              <a:t> et </a:t>
            </a:r>
            <a:r>
              <a:rPr lang="en-GB" sz="2400" b="1" dirty="0" err="1" smtClean="0">
                <a:solidFill>
                  <a:srgbClr val="C00000"/>
                </a:solidFill>
              </a:rPr>
              <a:t>portée</a:t>
            </a:r>
            <a:r>
              <a:rPr lang="en-GB" sz="2400" b="1" dirty="0" smtClean="0">
                <a:solidFill>
                  <a:srgbClr val="C00000"/>
                </a:solidFill>
              </a:rPr>
              <a:t> de </a:t>
            </a:r>
            <a:r>
              <a:rPr lang="en-GB" sz="2400" b="1" i="1" dirty="0" err="1" smtClean="0">
                <a:solidFill>
                  <a:srgbClr val="C00000"/>
                </a:solidFill>
              </a:rPr>
              <a:t>l’engagement</a:t>
            </a:r>
            <a:r>
              <a:rPr lang="en-GB" sz="2400" b="1" i="1" dirty="0" smtClean="0">
                <a:solidFill>
                  <a:srgbClr val="C00000"/>
                </a:solidFill>
              </a:rPr>
              <a:t> personnel 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de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chaque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bénévole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, avec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sa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personnalité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propre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sa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spontanéité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sa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motivation, son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bonheur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de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donner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mais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aussi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ses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faiblesses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ses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moments de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doute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ou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de fatigue ?</a:t>
            </a:r>
          </a:p>
          <a:p>
            <a:pPr>
              <a:buNone/>
            </a:pP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Comment assurer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que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err="1" smtClean="0">
                <a:solidFill>
                  <a:srgbClr val="00B050"/>
                </a:solidFill>
              </a:rPr>
              <a:t>chaque</a:t>
            </a:r>
            <a:r>
              <a:rPr lang="en-GB" sz="2400" b="1" dirty="0" smtClean="0">
                <a:solidFill>
                  <a:srgbClr val="00B050"/>
                </a:solidFill>
              </a:rPr>
              <a:t> </a:t>
            </a:r>
            <a:r>
              <a:rPr lang="en-GB" sz="2400" b="1" dirty="0" err="1" smtClean="0">
                <a:solidFill>
                  <a:srgbClr val="00B050"/>
                </a:solidFill>
              </a:rPr>
              <a:t>bénévole</a:t>
            </a:r>
            <a:r>
              <a:rPr lang="en-GB" sz="2400" b="1" dirty="0" smtClean="0">
                <a:solidFill>
                  <a:srgbClr val="00B050"/>
                </a:solidFill>
              </a:rPr>
              <a:t> vive </a:t>
            </a:r>
            <a:r>
              <a:rPr lang="en-GB" sz="2400" b="1" dirty="0" err="1" smtClean="0">
                <a:solidFill>
                  <a:srgbClr val="00B050"/>
                </a:solidFill>
              </a:rPr>
              <a:t>pleinement</a:t>
            </a:r>
            <a:r>
              <a:rPr lang="en-GB" sz="2400" b="1" dirty="0" smtClean="0">
                <a:solidFill>
                  <a:srgbClr val="00B050"/>
                </a:solidFill>
              </a:rPr>
              <a:t> </a:t>
            </a:r>
            <a:r>
              <a:rPr lang="en-GB" sz="2400" b="1" i="1" dirty="0" smtClean="0">
                <a:solidFill>
                  <a:srgbClr val="00B050"/>
                </a:solidFill>
              </a:rPr>
              <a:t>son</a:t>
            </a:r>
            <a:r>
              <a:rPr lang="en-GB" sz="2400" b="1" dirty="0" smtClean="0">
                <a:solidFill>
                  <a:srgbClr val="00B050"/>
                </a:solidFill>
              </a:rPr>
              <a:t> engagement 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et y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trouve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naturellement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b="1" dirty="0" smtClean="0">
                <a:solidFill>
                  <a:srgbClr val="C00000"/>
                </a:solidFill>
              </a:rPr>
              <a:t>le </a:t>
            </a:r>
            <a:r>
              <a:rPr lang="en-GB" sz="2400" b="1" dirty="0" err="1" smtClean="0">
                <a:solidFill>
                  <a:srgbClr val="C00000"/>
                </a:solidFill>
              </a:rPr>
              <a:t>sens</a:t>
            </a:r>
            <a:r>
              <a:rPr lang="en-GB" sz="2400" b="1" dirty="0" smtClean="0">
                <a:solidFill>
                  <a:srgbClr val="C00000"/>
                </a:solidFill>
              </a:rPr>
              <a:t>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qu’il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y </a:t>
            </a:r>
            <a:r>
              <a:rPr lang="en-GB" sz="2400" b="1" dirty="0" err="1" smtClean="0">
                <a:solidFill>
                  <a:schemeClr val="accent1">
                    <a:lumMod val="75000"/>
                  </a:schemeClr>
                </a:solidFill>
              </a:rPr>
              <a:t>cherche</a:t>
            </a: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 ? </a:t>
            </a:r>
          </a:p>
          <a:p>
            <a:pPr algn="ctr">
              <a:buNone/>
            </a:pPr>
            <a:endParaRPr lang="en-GB" sz="2400" b="1" dirty="0" smtClean="0">
              <a:solidFill>
                <a:srgbClr val="7030A0"/>
              </a:solidFill>
            </a:endParaRPr>
          </a:p>
          <a:p>
            <a:endParaRPr lang="en-GB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92500" lnSpcReduction="20000"/>
          </a:bodyPr>
          <a:lstStyle/>
          <a:p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Comment </a:t>
            </a:r>
            <a:r>
              <a:rPr lang="en-GB" sz="2400" b="1" dirty="0" smtClean="0">
                <a:solidFill>
                  <a:srgbClr val="C00000"/>
                </a:solidFill>
              </a:rPr>
              <a:t>vivre son engagement personnel </a:t>
            </a:r>
            <a:r>
              <a:rPr lang="en-GB" sz="2400" b="1" i="1" dirty="0" smtClean="0">
                <a:solidFill>
                  <a:srgbClr val="C00000"/>
                </a:solidFill>
              </a:rPr>
              <a:t>en </a:t>
            </a:r>
            <a:r>
              <a:rPr lang="en-GB" sz="2400" b="1" i="1" dirty="0" err="1" smtClean="0">
                <a:solidFill>
                  <a:srgbClr val="C00000"/>
                </a:solidFill>
              </a:rPr>
              <a:t>communauté</a:t>
            </a:r>
            <a:r>
              <a:rPr lang="en-GB" sz="2400" b="1" i="1" dirty="0" smtClean="0">
                <a:solidFill>
                  <a:srgbClr val="C00000"/>
                </a:solidFill>
              </a:rPr>
              <a:t> avec les </a:t>
            </a:r>
            <a:r>
              <a:rPr lang="en-GB" sz="2400" b="1" i="1" dirty="0" err="1" smtClean="0">
                <a:solidFill>
                  <a:srgbClr val="C00000"/>
                </a:solidFill>
              </a:rPr>
              <a:t>autres</a:t>
            </a:r>
            <a:r>
              <a:rPr lang="en-GB" sz="2400" b="1" i="1" dirty="0" smtClean="0">
                <a:solidFill>
                  <a:srgbClr val="C00000"/>
                </a:solidFill>
              </a:rPr>
              <a:t> </a:t>
            </a:r>
            <a:r>
              <a:rPr lang="en-GB" sz="2400" b="1" i="1" dirty="0" err="1" smtClean="0">
                <a:solidFill>
                  <a:srgbClr val="C00000"/>
                </a:solidFill>
              </a:rPr>
              <a:t>bénévoles</a:t>
            </a:r>
            <a:r>
              <a:rPr lang="en-GB" sz="2400" b="1" i="1" dirty="0">
                <a:solidFill>
                  <a:srgbClr val="C00000"/>
                </a:solidFill>
              </a:rPr>
              <a:t> </a:t>
            </a:r>
            <a:r>
              <a:rPr lang="en-GB" sz="2400" b="1" i="1" dirty="0" smtClean="0">
                <a:solidFill>
                  <a:srgbClr val="C00000"/>
                </a:solidFill>
              </a:rPr>
              <a:t>? </a:t>
            </a:r>
          </a:p>
          <a:p>
            <a:endParaRPr lang="en-GB" sz="2400" b="1" dirty="0" smtClean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en-GB" sz="2400" b="1" i="1" dirty="0" smtClean="0">
                <a:solidFill>
                  <a:srgbClr val="00B0F0"/>
                </a:solidFill>
              </a:rPr>
              <a:t>Se </a:t>
            </a:r>
            <a:r>
              <a:rPr lang="en-GB" sz="2400" b="1" i="1" dirty="0" err="1" smtClean="0">
                <a:solidFill>
                  <a:srgbClr val="00B0F0"/>
                </a:solidFill>
              </a:rPr>
              <a:t>conforter</a:t>
            </a:r>
            <a:r>
              <a:rPr lang="en-GB" sz="2400" b="1" i="1" dirty="0" smtClean="0">
                <a:solidFill>
                  <a:srgbClr val="00B0F0"/>
                </a:solidFill>
              </a:rPr>
              <a:t> les </a:t>
            </a:r>
            <a:r>
              <a:rPr lang="en-GB" sz="2400" b="1" i="1" dirty="0" err="1" smtClean="0">
                <a:solidFill>
                  <a:srgbClr val="00B0F0"/>
                </a:solidFill>
              </a:rPr>
              <a:t>uns</a:t>
            </a:r>
            <a:r>
              <a:rPr lang="en-GB" sz="2400" b="1" i="1" dirty="0" smtClean="0">
                <a:solidFill>
                  <a:srgbClr val="00B0F0"/>
                </a:solidFill>
              </a:rPr>
              <a:t> les </a:t>
            </a:r>
            <a:r>
              <a:rPr lang="en-GB" sz="2400" b="1" i="1" dirty="0" err="1" smtClean="0">
                <a:solidFill>
                  <a:srgbClr val="00B0F0"/>
                </a:solidFill>
              </a:rPr>
              <a:t>autres</a:t>
            </a:r>
            <a:r>
              <a:rPr lang="en-GB" sz="2400" b="1" i="1" dirty="0" smtClean="0">
                <a:solidFill>
                  <a:srgbClr val="00B0F0"/>
                </a:solidFill>
              </a:rPr>
              <a:t>,</a:t>
            </a:r>
          </a:p>
          <a:p>
            <a:pPr algn="ctr">
              <a:buNone/>
            </a:pPr>
            <a:r>
              <a:rPr lang="en-GB" sz="2400" b="1" i="1" dirty="0" err="1" smtClean="0">
                <a:solidFill>
                  <a:srgbClr val="00B0F0"/>
                </a:solidFill>
              </a:rPr>
              <a:t>l</a:t>
            </a:r>
            <a:r>
              <a:rPr lang="en-GB" sz="2400" b="1" i="1" dirty="0" err="1" smtClean="0">
                <a:solidFill>
                  <a:srgbClr val="00B0F0"/>
                </a:solidFill>
              </a:rPr>
              <a:t>aisser</a:t>
            </a:r>
            <a:r>
              <a:rPr lang="en-GB" sz="2400" b="1" i="1" dirty="0" smtClean="0">
                <a:solidFill>
                  <a:srgbClr val="00B0F0"/>
                </a:solidFill>
              </a:rPr>
              <a:t> </a:t>
            </a:r>
            <a:r>
              <a:rPr lang="en-GB" sz="2400" b="1" i="1" dirty="0" err="1" smtClean="0">
                <a:solidFill>
                  <a:srgbClr val="00B0F0"/>
                </a:solidFill>
              </a:rPr>
              <a:t>ses</a:t>
            </a:r>
            <a:r>
              <a:rPr lang="en-GB" sz="2400" b="1" i="1" dirty="0" smtClean="0">
                <a:solidFill>
                  <a:srgbClr val="00B0F0"/>
                </a:solidFill>
              </a:rPr>
              <a:t> </a:t>
            </a:r>
            <a:r>
              <a:rPr lang="en-GB" sz="2400" b="1" i="1" dirty="0" err="1" smtClean="0">
                <a:solidFill>
                  <a:srgbClr val="00B0F0"/>
                </a:solidFill>
              </a:rPr>
              <a:t>problèmes</a:t>
            </a:r>
            <a:r>
              <a:rPr lang="en-GB" sz="2400" b="1" i="1" dirty="0" smtClean="0">
                <a:solidFill>
                  <a:srgbClr val="00B0F0"/>
                </a:solidFill>
              </a:rPr>
              <a:t> à la </a:t>
            </a:r>
            <a:r>
              <a:rPr lang="en-GB" sz="2400" b="1" i="1" dirty="0" err="1" smtClean="0">
                <a:solidFill>
                  <a:srgbClr val="00B0F0"/>
                </a:solidFill>
              </a:rPr>
              <a:t>porte</a:t>
            </a:r>
            <a:endParaRPr lang="en-GB" sz="2400" b="1" i="1" dirty="0" smtClean="0">
              <a:solidFill>
                <a:srgbClr val="00B0F0"/>
              </a:solidFill>
            </a:endParaRPr>
          </a:p>
          <a:p>
            <a:pPr algn="ctr">
              <a:buNone/>
            </a:pPr>
            <a:endParaRPr lang="en-GB" sz="2400" b="1" i="1" dirty="0" smtClean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en-GB" sz="2400" b="1" i="1" dirty="0" err="1" smtClean="0">
                <a:solidFill>
                  <a:srgbClr val="00B050"/>
                </a:solidFill>
              </a:rPr>
              <a:t>Trouver</a:t>
            </a:r>
            <a:r>
              <a:rPr lang="en-GB" sz="2400" b="1" i="1" dirty="0" smtClean="0">
                <a:solidFill>
                  <a:srgbClr val="00B050"/>
                </a:solidFill>
              </a:rPr>
              <a:t> le </a:t>
            </a:r>
            <a:r>
              <a:rPr lang="en-GB" sz="2400" b="1" i="1" dirty="0" err="1" smtClean="0">
                <a:solidFill>
                  <a:srgbClr val="00B050"/>
                </a:solidFill>
              </a:rPr>
              <a:t>sens</a:t>
            </a:r>
            <a:r>
              <a:rPr lang="en-GB" sz="2400" b="1" i="1" dirty="0" smtClean="0">
                <a:solidFill>
                  <a:srgbClr val="00B050"/>
                </a:solidFill>
              </a:rPr>
              <a:t> de son action </a:t>
            </a:r>
          </a:p>
          <a:p>
            <a:pPr algn="ctr">
              <a:buNone/>
            </a:pPr>
            <a:r>
              <a:rPr lang="en-GB" sz="2400" b="1" i="1" dirty="0" smtClean="0">
                <a:solidFill>
                  <a:srgbClr val="00B050"/>
                </a:solidFill>
              </a:rPr>
              <a:t>par </a:t>
            </a:r>
            <a:r>
              <a:rPr lang="en-GB" sz="2400" b="1" i="1" dirty="0" err="1" smtClean="0">
                <a:solidFill>
                  <a:srgbClr val="00B050"/>
                </a:solidFill>
              </a:rPr>
              <a:t>l’appartenance</a:t>
            </a:r>
            <a:r>
              <a:rPr lang="en-GB" sz="2400" b="1" i="1" dirty="0" smtClean="0">
                <a:solidFill>
                  <a:srgbClr val="00B050"/>
                </a:solidFill>
              </a:rPr>
              <a:t> </a:t>
            </a:r>
            <a:r>
              <a:rPr lang="en-GB" sz="2400" b="1" i="1" dirty="0" err="1" smtClean="0">
                <a:solidFill>
                  <a:srgbClr val="00B050"/>
                </a:solidFill>
              </a:rPr>
              <a:t>solidaire</a:t>
            </a:r>
            <a:r>
              <a:rPr lang="en-GB" sz="2400" b="1" i="1" dirty="0" smtClean="0">
                <a:solidFill>
                  <a:srgbClr val="00B050"/>
                </a:solidFill>
              </a:rPr>
              <a:t> à </a:t>
            </a:r>
            <a:r>
              <a:rPr lang="en-GB" sz="2400" b="1" i="1" dirty="0" err="1" smtClean="0">
                <a:solidFill>
                  <a:srgbClr val="00B050"/>
                </a:solidFill>
              </a:rPr>
              <a:t>une</a:t>
            </a:r>
            <a:r>
              <a:rPr lang="en-GB" sz="2400" b="1" i="1" dirty="0" smtClean="0">
                <a:solidFill>
                  <a:srgbClr val="00B050"/>
                </a:solidFill>
              </a:rPr>
              <a:t> </a:t>
            </a:r>
            <a:r>
              <a:rPr lang="en-GB" sz="2400" b="1" i="1" dirty="0" err="1" smtClean="0">
                <a:solidFill>
                  <a:srgbClr val="00B050"/>
                </a:solidFill>
              </a:rPr>
              <a:t>chaine</a:t>
            </a:r>
            <a:r>
              <a:rPr lang="en-GB" sz="2400" b="1" i="1" dirty="0" smtClean="0">
                <a:solidFill>
                  <a:srgbClr val="00B050"/>
                </a:solidFill>
              </a:rPr>
              <a:t> </a:t>
            </a:r>
            <a:r>
              <a:rPr lang="en-GB" sz="2400" b="1" i="1" dirty="0" err="1" smtClean="0">
                <a:solidFill>
                  <a:srgbClr val="00B050"/>
                </a:solidFill>
              </a:rPr>
              <a:t>humaine</a:t>
            </a:r>
            <a:r>
              <a:rPr lang="en-GB" sz="2400" b="1" i="1" dirty="0" smtClean="0">
                <a:solidFill>
                  <a:srgbClr val="00B050"/>
                </a:solidFill>
              </a:rPr>
              <a:t>,</a:t>
            </a:r>
          </a:p>
          <a:p>
            <a:pPr algn="ctr">
              <a:buNone/>
            </a:pPr>
            <a:r>
              <a:rPr lang="en-GB" sz="2400" b="1" i="1" dirty="0" smtClean="0">
                <a:solidFill>
                  <a:srgbClr val="00B050"/>
                </a:solidFill>
              </a:rPr>
              <a:t>à</a:t>
            </a:r>
            <a:r>
              <a:rPr lang="en-GB" sz="2400" b="1" i="1" dirty="0" smtClean="0">
                <a:solidFill>
                  <a:srgbClr val="00B050"/>
                </a:solidFill>
              </a:rPr>
              <a:t> un </a:t>
            </a:r>
            <a:r>
              <a:rPr lang="en-GB" sz="2400" b="1" i="1" dirty="0" err="1" smtClean="0">
                <a:solidFill>
                  <a:srgbClr val="00B050"/>
                </a:solidFill>
              </a:rPr>
              <a:t>réseau</a:t>
            </a:r>
            <a:r>
              <a:rPr lang="en-GB" sz="2400" b="1" i="1" dirty="0" smtClean="0">
                <a:solidFill>
                  <a:srgbClr val="00B050"/>
                </a:solidFill>
              </a:rPr>
              <a:t> local de </a:t>
            </a:r>
            <a:r>
              <a:rPr lang="en-GB" sz="2400" b="1" i="1" dirty="0" err="1" smtClean="0">
                <a:solidFill>
                  <a:srgbClr val="00B050"/>
                </a:solidFill>
              </a:rPr>
              <a:t>solidarité</a:t>
            </a:r>
            <a:endParaRPr lang="en-GB" sz="2400" b="1" i="1" dirty="0" smtClean="0">
              <a:solidFill>
                <a:srgbClr val="00B050"/>
              </a:solidFill>
            </a:endParaRPr>
          </a:p>
          <a:p>
            <a:pPr algn="ctr">
              <a:buNone/>
            </a:pPr>
            <a:endParaRPr lang="en-GB" sz="2400" b="1" i="1" dirty="0" smtClean="0">
              <a:solidFill>
                <a:srgbClr val="00B050"/>
              </a:solidFill>
            </a:endParaRPr>
          </a:p>
          <a:p>
            <a:pPr algn="ctr">
              <a:buNone/>
            </a:pPr>
            <a:r>
              <a:rPr lang="en-GB" sz="2400" b="1" i="1" dirty="0" smtClean="0">
                <a:solidFill>
                  <a:srgbClr val="0070C0"/>
                </a:solidFill>
              </a:rPr>
              <a:t>Ne pas </a:t>
            </a:r>
            <a:r>
              <a:rPr lang="en-GB" sz="2400" b="1" i="1" dirty="0" err="1" smtClean="0">
                <a:solidFill>
                  <a:srgbClr val="0070C0"/>
                </a:solidFill>
              </a:rPr>
              <a:t>juger</a:t>
            </a:r>
            <a:r>
              <a:rPr lang="en-GB" sz="2400" b="1" i="1" dirty="0" smtClean="0">
                <a:solidFill>
                  <a:srgbClr val="0070C0"/>
                </a:solidFill>
              </a:rPr>
              <a:t>. </a:t>
            </a:r>
            <a:r>
              <a:rPr lang="en-GB" sz="2400" b="1" i="1" dirty="0" err="1" smtClean="0">
                <a:solidFill>
                  <a:srgbClr val="0070C0"/>
                </a:solidFill>
              </a:rPr>
              <a:t>Etre</a:t>
            </a:r>
            <a:r>
              <a:rPr lang="en-GB" sz="2400" b="1" i="1" dirty="0" smtClean="0">
                <a:solidFill>
                  <a:srgbClr val="0070C0"/>
                </a:solidFill>
              </a:rPr>
              <a:t> </a:t>
            </a:r>
            <a:r>
              <a:rPr lang="en-GB" sz="2400" b="1" i="1" dirty="0" err="1" smtClean="0">
                <a:solidFill>
                  <a:srgbClr val="0070C0"/>
                </a:solidFill>
              </a:rPr>
              <a:t>dans</a:t>
            </a:r>
            <a:r>
              <a:rPr lang="en-GB" sz="2400" b="1" i="1" dirty="0" smtClean="0">
                <a:solidFill>
                  <a:srgbClr val="0070C0"/>
                </a:solidFill>
              </a:rPr>
              <a:t> la </a:t>
            </a:r>
            <a:r>
              <a:rPr lang="en-GB" sz="2400" b="1" i="1" dirty="0" err="1" smtClean="0">
                <a:solidFill>
                  <a:srgbClr val="0070C0"/>
                </a:solidFill>
              </a:rPr>
              <a:t>bienveillance</a:t>
            </a:r>
            <a:endParaRPr lang="en-GB" sz="2400" b="1" i="1" dirty="0" smtClean="0">
              <a:solidFill>
                <a:srgbClr val="0070C0"/>
              </a:solidFill>
            </a:endParaRPr>
          </a:p>
          <a:p>
            <a:pPr algn="ctr">
              <a:buNone/>
            </a:pPr>
            <a:endParaRPr lang="en-GB" sz="2400" b="1" i="1" dirty="0" smtClean="0">
              <a:solidFill>
                <a:srgbClr val="00B050"/>
              </a:solidFill>
            </a:endParaRPr>
          </a:p>
          <a:p>
            <a:pPr algn="ctr">
              <a:buNone/>
            </a:pPr>
            <a:endParaRPr lang="en-GB" sz="2400" b="1" i="1" dirty="0" smtClean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en-GB" sz="2400" b="1" dirty="0" smtClean="0">
                <a:solidFill>
                  <a:srgbClr val="7030A0"/>
                </a:solidFill>
              </a:rPr>
              <a:t>-&gt;</a:t>
            </a:r>
            <a:r>
              <a:rPr lang="en-GB" sz="2400" b="1" dirty="0" smtClean="0">
                <a:solidFill>
                  <a:srgbClr val="C00000"/>
                </a:solidFill>
              </a:rPr>
              <a:t> </a:t>
            </a:r>
            <a:r>
              <a:rPr lang="en-GB" sz="2400" b="1" dirty="0" err="1" smtClean="0">
                <a:solidFill>
                  <a:srgbClr val="7030A0"/>
                </a:solidFill>
              </a:rPr>
              <a:t>Charte</a:t>
            </a:r>
            <a:r>
              <a:rPr lang="en-GB" sz="2400" b="1" dirty="0" smtClean="0">
                <a:solidFill>
                  <a:srgbClr val="7030A0"/>
                </a:solidFill>
              </a:rPr>
              <a:t> et </a:t>
            </a:r>
            <a:r>
              <a:rPr lang="en-GB" sz="2400" b="1" dirty="0" err="1" smtClean="0">
                <a:solidFill>
                  <a:srgbClr val="7030A0"/>
                </a:solidFill>
              </a:rPr>
              <a:t>Règles</a:t>
            </a:r>
            <a:r>
              <a:rPr lang="en-GB" sz="2400" b="1" dirty="0" smtClean="0">
                <a:solidFill>
                  <a:srgbClr val="7030A0"/>
                </a:solidFill>
              </a:rPr>
              <a:t> de respect</a:t>
            </a:r>
          </a:p>
          <a:p>
            <a:pPr algn="ctr">
              <a:buNone/>
            </a:pPr>
            <a:r>
              <a:rPr lang="en-GB" sz="2400" b="1" dirty="0" smtClean="0">
                <a:solidFill>
                  <a:srgbClr val="C00000"/>
                </a:solidFill>
              </a:rPr>
              <a:t>     </a:t>
            </a:r>
          </a:p>
          <a:p>
            <a:pPr>
              <a:buNone/>
            </a:pPr>
            <a:r>
              <a:rPr lang="en-GB" sz="2400" b="1" dirty="0">
                <a:solidFill>
                  <a:srgbClr val="C00000"/>
                </a:solidFill>
              </a:rPr>
              <a:t> </a:t>
            </a:r>
            <a:r>
              <a:rPr lang="en-GB" sz="2400" b="1" dirty="0" smtClean="0">
                <a:solidFill>
                  <a:srgbClr val="C00000"/>
                </a:solidFill>
              </a:rPr>
              <a:t>    </a:t>
            </a:r>
            <a:endParaRPr lang="en-GB" sz="24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665</Words>
  <Application>Microsoft Office PowerPoint</Application>
  <PresentationFormat>Affichage à l'écran (4:3)</PresentationFormat>
  <Paragraphs>132</Paragraphs>
  <Slides>16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Thème Office</vt:lpstr>
      <vt:lpstr>L’ENGAGEMENT SOCIAL</vt:lpstr>
      <vt:lpstr>En guise d’introduction</vt:lpstr>
      <vt:lpstr>Diapositive 3</vt:lpstr>
      <vt:lpstr>Les missions actuelles de l’Entraide</vt:lpstr>
      <vt:lpstr>Un fonctionnement en réseau</vt:lpstr>
      <vt:lpstr>Des engagements de bénévolats différents  et complémentaires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L’ENGAGEMENT SOCIAL</dc:title>
  <dc:creator>Rémi Krug</dc:creator>
  <cp:lastModifiedBy>Rémi Krug</cp:lastModifiedBy>
  <cp:revision>45</cp:revision>
  <dcterms:created xsi:type="dcterms:W3CDTF">2013-09-30T09:44:25Z</dcterms:created>
  <dcterms:modified xsi:type="dcterms:W3CDTF">2013-10-09T07:53:53Z</dcterms:modified>
</cp:coreProperties>
</file>