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9" r:id="rId3"/>
    <p:sldId id="257" r:id="rId4"/>
    <p:sldId id="265" r:id="rId5"/>
    <p:sldId id="289" r:id="rId6"/>
    <p:sldId id="288" r:id="rId7"/>
    <p:sldId id="266" r:id="rId8"/>
    <p:sldId id="267" r:id="rId9"/>
    <p:sldId id="262" r:id="rId10"/>
    <p:sldId id="264" r:id="rId11"/>
    <p:sldId id="268" r:id="rId12"/>
    <p:sldId id="260" r:id="rId13"/>
    <p:sldId id="269" r:id="rId14"/>
    <p:sldId id="270" r:id="rId15"/>
    <p:sldId id="271" r:id="rId16"/>
    <p:sldId id="258" r:id="rId17"/>
    <p:sldId id="290" r:id="rId18"/>
    <p:sldId id="272" r:id="rId19"/>
    <p:sldId id="261" r:id="rId20"/>
    <p:sldId id="281" r:id="rId21"/>
    <p:sldId id="278" r:id="rId22"/>
    <p:sldId id="279" r:id="rId23"/>
    <p:sldId id="263" r:id="rId24"/>
    <p:sldId id="282" r:id="rId25"/>
    <p:sldId id="273" r:id="rId26"/>
    <p:sldId id="274" r:id="rId27"/>
    <p:sldId id="275" r:id="rId28"/>
    <p:sldId id="276" r:id="rId29"/>
    <p:sldId id="277" r:id="rId30"/>
    <p:sldId id="283" r:id="rId31"/>
    <p:sldId id="287" r:id="rId32"/>
    <p:sldId id="284" r:id="rId33"/>
    <p:sldId id="285" r:id="rId34"/>
    <p:sldId id="286" r:id="rId35"/>
    <p:sldId id="280" r:id="rId36"/>
    <p:sldId id="291" r:id="rId37"/>
  </p:sldIdLst>
  <p:sldSz cx="9144000" cy="6858000" type="screen4x3"/>
  <p:notesSz cx="6858000" cy="9144000"/>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3" d="100"/>
          <a:sy n="73" d="100"/>
        </p:scale>
        <p:origin x="-1256"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printerSettings" Target="printerSettings/printerSettings1.bin"/><Relationship Id="rId39" Type="http://schemas.openxmlformats.org/officeDocument/2006/relationships/presProps" Target="presProps.xml"/><Relationship Id="rId40" Type="http://schemas.openxmlformats.org/officeDocument/2006/relationships/viewProps" Target="viewProps.xml"/><Relationship Id="rId41" Type="http://schemas.openxmlformats.org/officeDocument/2006/relationships/theme" Target="theme/theme1.xml"/><Relationship Id="rId4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et modifiez le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918ED8CC-A01A-1946-BABA-843298988684}" type="datetimeFigureOut">
              <a:rPr lang="fr-FR" smtClean="0"/>
              <a:t>24/03/14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F45B2F7-DB1F-9D49-8D23-24F5E8F43AA8}" type="slidenum">
              <a:rPr lang="fr-FR" smtClean="0"/>
              <a:t>‹#›</a:t>
            </a:fld>
            <a:endParaRPr lang="fr-FR"/>
          </a:p>
        </p:txBody>
      </p:sp>
    </p:spTree>
    <p:extLst>
      <p:ext uri="{BB962C8B-B14F-4D97-AF65-F5344CB8AC3E}">
        <p14:creationId xmlns:p14="http://schemas.microsoft.com/office/powerpoint/2010/main" val="9700874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18ED8CC-A01A-1946-BABA-843298988684}" type="datetimeFigureOut">
              <a:rPr lang="fr-FR" smtClean="0"/>
              <a:t>24/03/14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F45B2F7-DB1F-9D49-8D23-24F5E8F43AA8}" type="slidenum">
              <a:rPr lang="fr-FR" smtClean="0"/>
              <a:t>‹#›</a:t>
            </a:fld>
            <a:endParaRPr lang="fr-FR"/>
          </a:p>
        </p:txBody>
      </p:sp>
    </p:spTree>
    <p:extLst>
      <p:ext uri="{BB962C8B-B14F-4D97-AF65-F5344CB8AC3E}">
        <p14:creationId xmlns:p14="http://schemas.microsoft.com/office/powerpoint/2010/main" val="39282963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et modifiez le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18ED8CC-A01A-1946-BABA-843298988684}" type="datetimeFigureOut">
              <a:rPr lang="fr-FR" smtClean="0"/>
              <a:t>24/03/14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F45B2F7-DB1F-9D49-8D23-24F5E8F43AA8}" type="slidenum">
              <a:rPr lang="fr-FR" smtClean="0"/>
              <a:t>‹#›</a:t>
            </a:fld>
            <a:endParaRPr lang="fr-FR"/>
          </a:p>
        </p:txBody>
      </p:sp>
    </p:spTree>
    <p:extLst>
      <p:ext uri="{BB962C8B-B14F-4D97-AF65-F5344CB8AC3E}">
        <p14:creationId xmlns:p14="http://schemas.microsoft.com/office/powerpoint/2010/main" val="28070459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918ED8CC-A01A-1946-BABA-843298988684}" type="datetimeFigureOut">
              <a:rPr lang="fr-FR" smtClean="0"/>
              <a:t>24/03/14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F45B2F7-DB1F-9D49-8D23-24F5E8F43AA8}" type="slidenum">
              <a:rPr lang="fr-FR" smtClean="0"/>
              <a:t>‹#›</a:t>
            </a:fld>
            <a:endParaRPr lang="fr-FR"/>
          </a:p>
        </p:txBody>
      </p:sp>
    </p:spTree>
    <p:extLst>
      <p:ext uri="{BB962C8B-B14F-4D97-AF65-F5344CB8AC3E}">
        <p14:creationId xmlns:p14="http://schemas.microsoft.com/office/powerpoint/2010/main" val="16951457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et modifiez le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918ED8CC-A01A-1946-BABA-843298988684}" type="datetimeFigureOut">
              <a:rPr lang="fr-FR" smtClean="0"/>
              <a:t>24/03/14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F45B2F7-DB1F-9D49-8D23-24F5E8F43AA8}" type="slidenum">
              <a:rPr lang="fr-FR" smtClean="0"/>
              <a:t>‹#›</a:t>
            </a:fld>
            <a:endParaRPr lang="fr-FR"/>
          </a:p>
        </p:txBody>
      </p:sp>
    </p:spTree>
    <p:extLst>
      <p:ext uri="{BB962C8B-B14F-4D97-AF65-F5344CB8AC3E}">
        <p14:creationId xmlns:p14="http://schemas.microsoft.com/office/powerpoint/2010/main" val="11406586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918ED8CC-A01A-1946-BABA-843298988684}" type="datetimeFigureOut">
              <a:rPr lang="fr-FR" smtClean="0"/>
              <a:t>24/03/14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F45B2F7-DB1F-9D49-8D23-24F5E8F43AA8}" type="slidenum">
              <a:rPr lang="fr-FR" smtClean="0"/>
              <a:t>‹#›</a:t>
            </a:fld>
            <a:endParaRPr lang="fr-FR"/>
          </a:p>
        </p:txBody>
      </p:sp>
    </p:spTree>
    <p:extLst>
      <p:ext uri="{BB962C8B-B14F-4D97-AF65-F5344CB8AC3E}">
        <p14:creationId xmlns:p14="http://schemas.microsoft.com/office/powerpoint/2010/main" val="19212466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et modifiez le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918ED8CC-A01A-1946-BABA-843298988684}" type="datetimeFigureOut">
              <a:rPr lang="fr-FR" smtClean="0"/>
              <a:t>24/03/14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FF45B2F7-DB1F-9D49-8D23-24F5E8F43AA8}" type="slidenum">
              <a:rPr lang="fr-FR" smtClean="0"/>
              <a:t>‹#›</a:t>
            </a:fld>
            <a:endParaRPr lang="fr-FR"/>
          </a:p>
        </p:txBody>
      </p:sp>
    </p:spTree>
    <p:extLst>
      <p:ext uri="{BB962C8B-B14F-4D97-AF65-F5344CB8AC3E}">
        <p14:creationId xmlns:p14="http://schemas.microsoft.com/office/powerpoint/2010/main" val="25477004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e la date 2"/>
          <p:cNvSpPr>
            <a:spLocks noGrp="1"/>
          </p:cNvSpPr>
          <p:nvPr>
            <p:ph type="dt" sz="half" idx="10"/>
          </p:nvPr>
        </p:nvSpPr>
        <p:spPr/>
        <p:txBody>
          <a:bodyPr/>
          <a:lstStyle/>
          <a:p>
            <a:fld id="{918ED8CC-A01A-1946-BABA-843298988684}" type="datetimeFigureOut">
              <a:rPr lang="fr-FR" smtClean="0"/>
              <a:t>24/03/14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FF45B2F7-DB1F-9D49-8D23-24F5E8F43AA8}" type="slidenum">
              <a:rPr lang="fr-FR" smtClean="0"/>
              <a:t>‹#›</a:t>
            </a:fld>
            <a:endParaRPr lang="fr-FR"/>
          </a:p>
        </p:txBody>
      </p:sp>
    </p:spTree>
    <p:extLst>
      <p:ext uri="{BB962C8B-B14F-4D97-AF65-F5344CB8AC3E}">
        <p14:creationId xmlns:p14="http://schemas.microsoft.com/office/powerpoint/2010/main" val="22499024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18ED8CC-A01A-1946-BABA-843298988684}" type="datetimeFigureOut">
              <a:rPr lang="fr-FR" smtClean="0"/>
              <a:t>24/03/14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FF45B2F7-DB1F-9D49-8D23-24F5E8F43AA8}" type="slidenum">
              <a:rPr lang="fr-FR" smtClean="0"/>
              <a:t>‹#›</a:t>
            </a:fld>
            <a:endParaRPr lang="fr-FR"/>
          </a:p>
        </p:txBody>
      </p:sp>
    </p:spTree>
    <p:extLst>
      <p:ext uri="{BB962C8B-B14F-4D97-AF65-F5344CB8AC3E}">
        <p14:creationId xmlns:p14="http://schemas.microsoft.com/office/powerpoint/2010/main" val="40612226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et modifiez le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918ED8CC-A01A-1946-BABA-843298988684}" type="datetimeFigureOut">
              <a:rPr lang="fr-FR" smtClean="0"/>
              <a:t>24/03/14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F45B2F7-DB1F-9D49-8D23-24F5E8F43AA8}" type="slidenum">
              <a:rPr lang="fr-FR" smtClean="0"/>
              <a:t>‹#›</a:t>
            </a:fld>
            <a:endParaRPr lang="fr-FR"/>
          </a:p>
        </p:txBody>
      </p:sp>
    </p:spTree>
    <p:extLst>
      <p:ext uri="{BB962C8B-B14F-4D97-AF65-F5344CB8AC3E}">
        <p14:creationId xmlns:p14="http://schemas.microsoft.com/office/powerpoint/2010/main" val="7993990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et modifiez le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918ED8CC-A01A-1946-BABA-843298988684}" type="datetimeFigureOut">
              <a:rPr lang="fr-FR" smtClean="0"/>
              <a:t>24/03/14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F45B2F7-DB1F-9D49-8D23-24F5E8F43AA8}" type="slidenum">
              <a:rPr lang="fr-FR" smtClean="0"/>
              <a:t>‹#›</a:t>
            </a:fld>
            <a:endParaRPr lang="fr-FR"/>
          </a:p>
        </p:txBody>
      </p:sp>
    </p:spTree>
    <p:extLst>
      <p:ext uri="{BB962C8B-B14F-4D97-AF65-F5344CB8AC3E}">
        <p14:creationId xmlns:p14="http://schemas.microsoft.com/office/powerpoint/2010/main" val="57062707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et modifiez le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8ED8CC-A01A-1946-BABA-843298988684}" type="datetimeFigureOut">
              <a:rPr lang="fr-FR" smtClean="0"/>
              <a:t>24/03/14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45B2F7-DB1F-9D49-8D23-24F5E8F43AA8}" type="slidenum">
              <a:rPr lang="fr-FR" smtClean="0"/>
              <a:t>‹#›</a:t>
            </a:fld>
            <a:endParaRPr lang="fr-FR"/>
          </a:p>
        </p:txBody>
      </p:sp>
    </p:spTree>
    <p:extLst>
      <p:ext uri="{BB962C8B-B14F-4D97-AF65-F5344CB8AC3E}">
        <p14:creationId xmlns:p14="http://schemas.microsoft.com/office/powerpoint/2010/main" val="18161948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jp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jpe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8.jpe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jpe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0.jpe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1.jpe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3.jpe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4.jpe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5.jpe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6.jpe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fontScale="90000"/>
          </a:bodyPr>
          <a:lstStyle/>
          <a:p>
            <a:r>
              <a:rPr lang="fr-FR" dirty="0" smtClean="0"/>
              <a:t>Des protestants engagés :</a:t>
            </a:r>
            <a:br>
              <a:rPr lang="fr-FR" dirty="0" smtClean="0"/>
            </a:br>
            <a:r>
              <a:rPr lang="fr-FR" dirty="0" smtClean="0"/>
              <a:t>Georges </a:t>
            </a:r>
            <a:r>
              <a:rPr lang="fr-FR" dirty="0" err="1"/>
              <a:t>C</a:t>
            </a:r>
            <a:r>
              <a:rPr lang="fr-FR" dirty="0" err="1" smtClean="0"/>
              <a:t>asalis</a:t>
            </a:r>
            <a:r>
              <a:rPr lang="fr-FR" dirty="0" smtClean="0"/>
              <a:t/>
            </a:r>
            <a:br>
              <a:rPr lang="fr-FR" dirty="0" smtClean="0"/>
            </a:br>
            <a:endParaRPr lang="fr-FR" dirty="0"/>
          </a:p>
        </p:txBody>
      </p:sp>
      <p:sp>
        <p:nvSpPr>
          <p:cNvPr id="3" name="Sous-titre 2"/>
          <p:cNvSpPr>
            <a:spLocks noGrp="1"/>
          </p:cNvSpPr>
          <p:nvPr>
            <p:ph type="subTitle" idx="1"/>
          </p:nvPr>
        </p:nvSpPr>
        <p:spPr/>
        <p:txBody>
          <a:bodyPr/>
          <a:lstStyle/>
          <a:p>
            <a:r>
              <a:rPr lang="fr-FR" dirty="0" smtClean="0"/>
              <a:t>1917-1987</a:t>
            </a:r>
            <a:endParaRPr lang="fr-FR" dirty="0"/>
          </a:p>
        </p:txBody>
      </p:sp>
    </p:spTree>
    <p:extLst>
      <p:ext uri="{BB962C8B-B14F-4D97-AF65-F5344CB8AC3E}">
        <p14:creationId xmlns:p14="http://schemas.microsoft.com/office/powerpoint/2010/main" val="3596410853"/>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L’engagement dans la prédication</a:t>
            </a:r>
            <a:endParaRPr lang="fr-FR" dirty="0"/>
          </a:p>
        </p:txBody>
      </p:sp>
      <p:sp>
        <p:nvSpPr>
          <p:cNvPr id="3" name="Espace réservé du contenu 2"/>
          <p:cNvSpPr>
            <a:spLocks noGrp="1"/>
          </p:cNvSpPr>
          <p:nvPr>
            <p:ph idx="1"/>
          </p:nvPr>
        </p:nvSpPr>
        <p:spPr/>
        <p:txBody>
          <a:bodyPr>
            <a:normAutofit fontScale="85000" lnSpcReduction="10000"/>
          </a:bodyPr>
          <a:lstStyle/>
          <a:p>
            <a:pPr marL="0" indent="0">
              <a:buNone/>
            </a:pPr>
            <a:r>
              <a:rPr lang="fr-FR" dirty="0" smtClean="0"/>
              <a:t>Vécue comme un moment essentiel dans la vie de l’Eglise.</a:t>
            </a:r>
          </a:p>
          <a:p>
            <a:pPr marL="0" indent="0">
              <a:buNone/>
            </a:pPr>
            <a:r>
              <a:rPr lang="fr-FR" dirty="0" smtClean="0"/>
              <a:t>Recherche de l’annonce intransigeante de l’Evangile</a:t>
            </a:r>
          </a:p>
          <a:p>
            <a:pPr marL="0" indent="0">
              <a:buNone/>
            </a:pPr>
            <a:r>
              <a:rPr lang="fr-FR" dirty="0" smtClean="0"/>
              <a:t>Avec W. Vischer, E. </a:t>
            </a:r>
            <a:r>
              <a:rPr lang="fr-FR" dirty="0" err="1" smtClean="0"/>
              <a:t>Turneysen</a:t>
            </a:r>
            <a:r>
              <a:rPr lang="fr-FR" dirty="0" smtClean="0"/>
              <a:t>, W. Lüthi .</a:t>
            </a:r>
          </a:p>
          <a:p>
            <a:pPr marL="0" indent="0">
              <a:buNone/>
            </a:pPr>
            <a:r>
              <a:rPr lang="fr-FR" dirty="0" smtClean="0"/>
              <a:t>Préface de Lüthi à un volume de prédications de G.C. : « Dieu en Christ, dit oui au monde et à l’homme, c’est pourquoi il souffle dans tous ces textes le vent d’une joyeuse acceptation du monde et d’une solide reconnaissance de la dignité de l’homme ». </a:t>
            </a:r>
          </a:p>
          <a:p>
            <a:pPr marL="0" indent="0">
              <a:buNone/>
            </a:pPr>
            <a:r>
              <a:rPr lang="fr-FR" dirty="0" smtClean="0"/>
              <a:t>G.C. : « Je suis ordonné à l’humanité »</a:t>
            </a:r>
          </a:p>
          <a:p>
            <a:endParaRPr lang="fr-FR" dirty="0"/>
          </a:p>
        </p:txBody>
      </p:sp>
    </p:spTree>
    <p:extLst>
      <p:ext uri="{BB962C8B-B14F-4D97-AF65-F5344CB8AC3E}">
        <p14:creationId xmlns:p14="http://schemas.microsoft.com/office/powerpoint/2010/main" val="655483156"/>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L’engagement dans la guerre</a:t>
            </a:r>
            <a:endParaRPr lang="fr-FR" dirty="0"/>
          </a:p>
        </p:txBody>
      </p:sp>
      <p:sp>
        <p:nvSpPr>
          <p:cNvPr id="3" name="Espace réservé du contenu 2"/>
          <p:cNvSpPr>
            <a:spLocks noGrp="1"/>
          </p:cNvSpPr>
          <p:nvPr>
            <p:ph idx="1"/>
          </p:nvPr>
        </p:nvSpPr>
        <p:spPr/>
        <p:txBody>
          <a:bodyPr>
            <a:noAutofit/>
          </a:bodyPr>
          <a:lstStyle/>
          <a:p>
            <a:r>
              <a:rPr lang="fr-FR" sz="2400" dirty="0" smtClean="0"/>
              <a:t>Il quitte Bâle en octobre 1938 après les accords de Munich</a:t>
            </a:r>
          </a:p>
          <a:p>
            <a:r>
              <a:rPr lang="fr-FR" sz="2400" dirty="0" smtClean="0"/>
              <a:t>Finit ses études de théologie à Paris et présente sa thèse en juillet 1939 (la dernière thèse soutenue avant la guerre) sur le baptême des enfants chez Luther et Calvin.</a:t>
            </a:r>
          </a:p>
          <a:p>
            <a:r>
              <a:rPr lang="fr-FR" sz="2400" dirty="0" smtClean="0"/>
              <a:t>Pacifiste et antimilitariste, il s’engage dans la force aérienne contre Hitler</a:t>
            </a:r>
          </a:p>
          <a:p>
            <a:r>
              <a:rPr lang="fr-FR" sz="2400" dirty="0" smtClean="0"/>
              <a:t>Après juin 1940, reste quelques mois au </a:t>
            </a:r>
            <a:r>
              <a:rPr lang="fr-FR" sz="2400" dirty="0" err="1" smtClean="0"/>
              <a:t>maroc</a:t>
            </a:r>
            <a:endParaRPr lang="fr-FR" sz="2400" dirty="0" smtClean="0"/>
          </a:p>
          <a:p>
            <a:r>
              <a:rPr lang="fr-FR" sz="2400" dirty="0" smtClean="0"/>
              <a:t>Se marie avec Dorothée </a:t>
            </a:r>
            <a:r>
              <a:rPr lang="fr-FR" sz="2400" dirty="0" err="1" smtClean="0"/>
              <a:t>Thurneysen</a:t>
            </a:r>
            <a:r>
              <a:rPr lang="fr-FR" sz="2400" dirty="0" smtClean="0"/>
              <a:t>; </a:t>
            </a:r>
          </a:p>
          <a:p>
            <a:r>
              <a:rPr lang="fr-FR" sz="2400" dirty="0" smtClean="0"/>
              <a:t>ils s’engagent tous deux dans la résistance; nommé secrétaire national FUACE en zone Sud à Nîmes puis à Lyon; voyages et activités clandestines incessantes; naissance e la </a:t>
            </a:r>
            <a:r>
              <a:rPr lang="fr-FR" sz="2400" dirty="0" err="1" smtClean="0"/>
              <a:t>Cimade</a:t>
            </a:r>
            <a:endParaRPr lang="fr-FR" sz="2400" dirty="0" smtClean="0"/>
          </a:p>
          <a:p>
            <a:r>
              <a:rPr lang="fr-FR" sz="2400" dirty="0" smtClean="0"/>
              <a:t>De 1943 à 45 Pasteur à Moncoutant (Poitou) accueil de clandestins</a:t>
            </a:r>
            <a:endParaRPr lang="fr-FR" sz="2400" dirty="0"/>
          </a:p>
        </p:txBody>
      </p:sp>
    </p:spTree>
    <p:extLst>
      <p:ext uri="{BB962C8B-B14F-4D97-AF65-F5344CB8AC3E}">
        <p14:creationId xmlns:p14="http://schemas.microsoft.com/office/powerpoint/2010/main" val="1399956820"/>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Dorothée </a:t>
            </a:r>
            <a:r>
              <a:rPr lang="fr-FR" dirty="0" err="1" smtClean="0"/>
              <a:t>Casalis</a:t>
            </a:r>
            <a:r>
              <a:rPr lang="fr-FR" dirty="0" smtClean="0"/>
              <a:t> </a:t>
            </a:r>
            <a:r>
              <a:rPr lang="fr-FR" dirty="0" err="1" smtClean="0"/>
              <a:t>Thurneysen</a:t>
            </a:r>
            <a:endParaRPr lang="fr-FR" dirty="0"/>
          </a:p>
        </p:txBody>
      </p:sp>
      <p:pic>
        <p:nvPicPr>
          <p:cNvPr id="5" name="Espace réservé du contenu 4" descr="Unknown.jpeg"/>
          <p:cNvPicPr>
            <a:picLocks noGrp="1" noChangeAspect="1"/>
          </p:cNvPicPr>
          <p:nvPr>
            <p:ph idx="1"/>
          </p:nvPr>
        </p:nvPicPr>
        <p:blipFill>
          <a:blip r:embed="rId2">
            <a:extLst>
              <a:ext uri="{28A0092B-C50C-407E-A947-70E740481C1C}">
                <a14:useLocalDpi xmlns:a14="http://schemas.microsoft.com/office/drawing/2010/main" val="0"/>
              </a:ext>
            </a:extLst>
          </a:blip>
          <a:srcRect t="13336" b="13336"/>
          <a:stretch>
            <a:fillRect/>
          </a:stretch>
        </p:blipFill>
        <p:spPr>
          <a:xfrm>
            <a:off x="457200" y="1417638"/>
            <a:ext cx="8229600" cy="4708525"/>
          </a:xfrm>
        </p:spPr>
      </p:pic>
    </p:spTree>
    <p:extLst>
      <p:ext uri="{BB962C8B-B14F-4D97-AF65-F5344CB8AC3E}">
        <p14:creationId xmlns:p14="http://schemas.microsoft.com/office/powerpoint/2010/main" val="4265196434"/>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L’engagement dans la réconciliation:</a:t>
            </a:r>
            <a:br>
              <a:rPr lang="fr-FR" dirty="0" smtClean="0"/>
            </a:br>
            <a:r>
              <a:rPr lang="fr-FR" dirty="0" smtClean="0"/>
              <a:t>Berlin</a:t>
            </a:r>
            <a:endParaRPr lang="fr-FR" dirty="0"/>
          </a:p>
        </p:txBody>
      </p:sp>
      <p:sp>
        <p:nvSpPr>
          <p:cNvPr id="3" name="Espace réservé du contenu 2"/>
          <p:cNvSpPr>
            <a:spLocks noGrp="1"/>
          </p:cNvSpPr>
          <p:nvPr>
            <p:ph idx="1"/>
          </p:nvPr>
        </p:nvSpPr>
        <p:spPr/>
        <p:txBody>
          <a:bodyPr>
            <a:normAutofit fontScale="92500" lnSpcReduction="20000"/>
          </a:bodyPr>
          <a:lstStyle/>
          <a:p>
            <a:r>
              <a:rPr lang="fr-FR" dirty="0" smtClean="0"/>
              <a:t>Envoyé par M. Boegner, alors président ERF:</a:t>
            </a:r>
          </a:p>
          <a:p>
            <a:r>
              <a:rPr lang="fr-FR" dirty="0" smtClean="0"/>
              <a:t>« quand on a été élève de Barth, qu’on sait l’allemand et qu’on connaît l’église </a:t>
            </a:r>
            <a:r>
              <a:rPr lang="fr-FR" dirty="0" err="1" smtClean="0"/>
              <a:t>confessante</a:t>
            </a:r>
            <a:r>
              <a:rPr lang="fr-FR" dirty="0" smtClean="0"/>
              <a:t>, comme vous, on ne reste pas en France, maintenant ».</a:t>
            </a:r>
          </a:p>
          <a:p>
            <a:r>
              <a:rPr lang="fr-FR" dirty="0" smtClean="0"/>
              <a:t>De 1946 à 1950, 5 ans à Berlin pour une mission de présence fraternelle et de réconciliation entre les Eglises et les peuples blessés, détruits; </a:t>
            </a:r>
            <a:endParaRPr lang="fr-FR" dirty="0" smtClean="0"/>
          </a:p>
          <a:p>
            <a:r>
              <a:rPr lang="fr-FR" dirty="0" smtClean="0"/>
              <a:t>Pas de réconciliation sans justice et vérité</a:t>
            </a:r>
            <a:endParaRPr lang="fr-FR" dirty="0" smtClean="0"/>
          </a:p>
          <a:p>
            <a:r>
              <a:rPr lang="fr-FR" dirty="0" smtClean="0"/>
              <a:t>Aumônier des 7 criminels de guerre condamnés au procès de Nuremberg </a:t>
            </a:r>
            <a:endParaRPr lang="fr-FR" dirty="0"/>
          </a:p>
        </p:txBody>
      </p:sp>
    </p:spTree>
    <p:extLst>
      <p:ext uri="{BB962C8B-B14F-4D97-AF65-F5344CB8AC3E}">
        <p14:creationId xmlns:p14="http://schemas.microsoft.com/office/powerpoint/2010/main" val="2588389543"/>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Réflexions sur les ruines de Berlin (1947)</a:t>
            </a:r>
            <a:endParaRPr lang="fr-FR" dirty="0"/>
          </a:p>
        </p:txBody>
      </p:sp>
      <p:sp>
        <p:nvSpPr>
          <p:cNvPr id="3" name="Espace réservé du contenu 2"/>
          <p:cNvSpPr>
            <a:spLocks noGrp="1"/>
          </p:cNvSpPr>
          <p:nvPr>
            <p:ph idx="1"/>
          </p:nvPr>
        </p:nvSpPr>
        <p:spPr/>
        <p:txBody>
          <a:bodyPr/>
          <a:lstStyle/>
          <a:p>
            <a:r>
              <a:rPr lang="fr-FR" dirty="0" smtClean="0"/>
              <a:t>L’homme allemand dans son désespoir et ses fausses illusions, dans sa ruine, représente aujourd’hui en Europe un type d’homme authentique: il est, qu’on le veuille ou non, le signe le plus clair de ce qu’est l’humanité devant Dieu; perdue par son orgueil, ruinée par sa folie, </a:t>
            </a:r>
            <a:r>
              <a:rPr lang="fr-FR" dirty="0"/>
              <a:t>c</a:t>
            </a:r>
            <a:r>
              <a:rPr lang="fr-FR" dirty="0" smtClean="0"/>
              <a:t>ourant à la catastrophe s’il ne lui arrive aucune aide, si on ne lui annonce aucun message qui illumine sa vie…</a:t>
            </a:r>
            <a:endParaRPr lang="fr-FR" dirty="0"/>
          </a:p>
        </p:txBody>
      </p:sp>
    </p:spTree>
    <p:extLst>
      <p:ext uri="{BB962C8B-B14F-4D97-AF65-F5344CB8AC3E}">
        <p14:creationId xmlns:p14="http://schemas.microsoft.com/office/powerpoint/2010/main" val="4185457026"/>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Les années 50: Strasbourg</a:t>
            </a:r>
            <a:endParaRPr lang="fr-FR" dirty="0"/>
          </a:p>
        </p:txBody>
      </p:sp>
      <p:sp>
        <p:nvSpPr>
          <p:cNvPr id="3" name="Espace réservé du contenu 2"/>
          <p:cNvSpPr>
            <a:spLocks noGrp="1"/>
          </p:cNvSpPr>
          <p:nvPr>
            <p:ph idx="1"/>
          </p:nvPr>
        </p:nvSpPr>
        <p:spPr/>
        <p:txBody>
          <a:bodyPr/>
          <a:lstStyle/>
          <a:p>
            <a:r>
              <a:rPr lang="fr-FR" dirty="0" smtClean="0"/>
              <a:t>Arrivée à Strasbourg au début des années </a:t>
            </a:r>
            <a:r>
              <a:rPr lang="fr-FR" dirty="0" smtClean="0"/>
              <a:t>50</a:t>
            </a:r>
          </a:p>
          <a:p>
            <a:r>
              <a:rPr lang="fr-FR" dirty="0" smtClean="0"/>
              <a:t>Dialogue chrétiens –marxistes</a:t>
            </a:r>
          </a:p>
          <a:p>
            <a:r>
              <a:rPr lang="fr-FR" dirty="0" smtClean="0"/>
              <a:t> contacts avec la faculté de théologie </a:t>
            </a:r>
            <a:r>
              <a:rPr lang="fr-FR" dirty="0" err="1" smtClean="0"/>
              <a:t>Coménius</a:t>
            </a:r>
            <a:r>
              <a:rPr lang="fr-FR" dirty="0" smtClean="0"/>
              <a:t> de Prague; fait conna</a:t>
            </a:r>
            <a:r>
              <a:rPr lang="fr-FR" dirty="0" smtClean="0"/>
              <a:t>ître la pensée de </a:t>
            </a:r>
            <a:r>
              <a:rPr lang="fr-FR" dirty="0" err="1" smtClean="0"/>
              <a:t>Hromadka</a:t>
            </a:r>
            <a:endParaRPr lang="fr-FR" dirty="0" smtClean="0"/>
          </a:p>
          <a:p>
            <a:r>
              <a:rPr lang="fr-FR" dirty="0" smtClean="0"/>
              <a:t>Luttes de libération du tiers-monde</a:t>
            </a:r>
            <a:endParaRPr lang="fr-FR" dirty="0" smtClean="0"/>
          </a:p>
          <a:p>
            <a:r>
              <a:rPr lang="fr-FR" dirty="0" smtClean="0"/>
              <a:t>Tensions avec les paroissiens de St Nicolas à propose des options sur la guerre d’Algérie</a:t>
            </a:r>
            <a:endParaRPr lang="fr-FR" dirty="0"/>
          </a:p>
        </p:txBody>
      </p:sp>
    </p:spTree>
    <p:extLst>
      <p:ext uri="{BB962C8B-B14F-4D97-AF65-F5344CB8AC3E}">
        <p14:creationId xmlns:p14="http://schemas.microsoft.com/office/powerpoint/2010/main" val="3141197676"/>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pic>
        <p:nvPicPr>
          <p:cNvPr id="5" name="Espace réservé du contenu 4" descr="Unknown-1.jpeg"/>
          <p:cNvPicPr>
            <a:picLocks noGrp="1" noChangeAspect="1"/>
          </p:cNvPicPr>
          <p:nvPr>
            <p:ph idx="1"/>
          </p:nvPr>
        </p:nvPicPr>
        <p:blipFill rotWithShape="1">
          <a:blip r:embed="rId2">
            <a:extLst>
              <a:ext uri="{28A0092B-C50C-407E-A947-70E740481C1C}">
                <a14:useLocalDpi xmlns:a14="http://schemas.microsoft.com/office/drawing/2010/main" val="0"/>
              </a:ext>
            </a:extLst>
          </a:blip>
          <a:srcRect l="-34254" r="-34254"/>
          <a:stretch/>
        </p:blipFill>
        <p:spPr>
          <a:xfrm>
            <a:off x="457200" y="123825"/>
            <a:ext cx="8229600" cy="6915150"/>
          </a:xfrm>
        </p:spPr>
      </p:pic>
    </p:spTree>
    <p:extLst>
      <p:ext uri="{BB962C8B-B14F-4D97-AF65-F5344CB8AC3E}">
        <p14:creationId xmlns:p14="http://schemas.microsoft.com/office/powerpoint/2010/main" val="715328762"/>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45719"/>
          </a:xfrm>
        </p:spPr>
        <p:txBody>
          <a:bodyPr>
            <a:normAutofit fontScale="90000"/>
          </a:bodyPr>
          <a:lstStyle/>
          <a:p>
            <a:endParaRPr lang="fr-FR" dirty="0"/>
          </a:p>
        </p:txBody>
      </p:sp>
      <p:sp>
        <p:nvSpPr>
          <p:cNvPr id="3" name="Espace réservé du contenu 2"/>
          <p:cNvSpPr>
            <a:spLocks noGrp="1"/>
          </p:cNvSpPr>
          <p:nvPr>
            <p:ph idx="1"/>
          </p:nvPr>
        </p:nvSpPr>
        <p:spPr>
          <a:xfrm>
            <a:off x="457200" y="649802"/>
            <a:ext cx="8229600" cy="5476361"/>
          </a:xfrm>
        </p:spPr>
        <p:txBody>
          <a:bodyPr>
            <a:normAutofit lnSpcReduction="10000"/>
          </a:bodyPr>
          <a:lstStyle/>
          <a:p>
            <a:pPr marL="0" indent="0">
              <a:buNone/>
            </a:pPr>
            <a:r>
              <a:rPr lang="fr-FR" dirty="0" smtClean="0"/>
              <a:t>« Certes il y a des perversions du communisme, mais qu’est-ce qui ne peut </a:t>
            </a:r>
            <a:r>
              <a:rPr lang="fr-FR" dirty="0" smtClean="0"/>
              <a:t>être perverti et qu’est-ce qui ne peut être converti ? Le stalinisme est au communisme ce que l’inquisition est au christianisme (…) chaque déviance, chaque perversion de la foi, de la religion, de l’idéologie, du pouvoir, de la pratique militante…m’amène à un retour sur moi et à une plus grande exigence intellectuelle, spirituelle et politique que j’essaie de partager avec ceux qui m’entourent, au près comme au loin »</a:t>
            </a:r>
            <a:endParaRPr lang="fr-FR" dirty="0"/>
          </a:p>
        </p:txBody>
      </p:sp>
    </p:spTree>
    <p:extLst>
      <p:ext uri="{BB962C8B-B14F-4D97-AF65-F5344CB8AC3E}">
        <p14:creationId xmlns:p14="http://schemas.microsoft.com/office/powerpoint/2010/main" val="2090072949"/>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années 60</a:t>
            </a:r>
            <a:endParaRPr lang="fr-FR" dirty="0"/>
          </a:p>
        </p:txBody>
      </p:sp>
      <p:sp>
        <p:nvSpPr>
          <p:cNvPr id="3" name="Espace réservé du contenu 2"/>
          <p:cNvSpPr>
            <a:spLocks noGrp="1"/>
          </p:cNvSpPr>
          <p:nvPr>
            <p:ph idx="1"/>
          </p:nvPr>
        </p:nvSpPr>
        <p:spPr/>
        <p:txBody>
          <a:bodyPr>
            <a:normAutofit fontScale="92500" lnSpcReduction="20000"/>
          </a:bodyPr>
          <a:lstStyle/>
          <a:p>
            <a:r>
              <a:rPr lang="fr-FR" dirty="0" smtClean="0"/>
              <a:t>1961: G.C. est nommé professeur de théologie pratique à l’IPT – </a:t>
            </a:r>
            <a:r>
              <a:rPr lang="fr-FR" dirty="0" smtClean="0"/>
              <a:t>Paris</a:t>
            </a:r>
          </a:p>
          <a:p>
            <a:r>
              <a:rPr lang="fr-FR" dirty="0" smtClean="0"/>
              <a:t>1962</a:t>
            </a:r>
            <a:r>
              <a:rPr lang="fr-FR" i="1" dirty="0" smtClean="0"/>
              <a:t>: Luther et l’église </a:t>
            </a:r>
            <a:r>
              <a:rPr lang="fr-FR" i="1" dirty="0" err="1" smtClean="0"/>
              <a:t>confessante</a:t>
            </a:r>
            <a:endParaRPr lang="fr-FR" i="1" dirty="0" smtClean="0"/>
          </a:p>
          <a:p>
            <a:r>
              <a:rPr lang="fr-FR" dirty="0" smtClean="0"/>
              <a:t>Engagement dans les réseaux chrétiens soutenant la lutte d’indépendance </a:t>
            </a:r>
            <a:r>
              <a:rPr lang="fr-FR" dirty="0" smtClean="0"/>
              <a:t>algérienne</a:t>
            </a:r>
          </a:p>
          <a:p>
            <a:r>
              <a:rPr lang="fr-FR" dirty="0" smtClean="0"/>
              <a:t>Mobilisation contre la guerre au </a:t>
            </a:r>
            <a:r>
              <a:rPr lang="fr-FR" dirty="0" err="1" smtClean="0"/>
              <a:t>VietNam</a:t>
            </a:r>
            <a:endParaRPr lang="fr-FR" dirty="0" smtClean="0"/>
          </a:p>
          <a:p>
            <a:r>
              <a:rPr lang="fr-FR" dirty="0" smtClean="0"/>
              <a:t>Georges et Dorothée </a:t>
            </a:r>
            <a:r>
              <a:rPr lang="fr-FR" dirty="0" err="1" smtClean="0"/>
              <a:t>Casalis</a:t>
            </a:r>
            <a:r>
              <a:rPr lang="fr-FR" dirty="0" smtClean="0"/>
              <a:t> deviennent rédacteurs en chef de la Revue du Christianisme social en </a:t>
            </a:r>
            <a:r>
              <a:rPr lang="fr-FR" dirty="0" err="1" smtClean="0"/>
              <a:t>nov</a:t>
            </a:r>
            <a:r>
              <a:rPr lang="fr-FR" dirty="0" smtClean="0"/>
              <a:t> </a:t>
            </a:r>
            <a:r>
              <a:rPr lang="fr-FR" dirty="0" smtClean="0"/>
              <a:t>1965 (jusqu’en 75</a:t>
            </a:r>
            <a:r>
              <a:rPr lang="fr-FR" dirty="0" smtClean="0"/>
              <a:t>); attention aux situations révolutionnaires mondiales</a:t>
            </a:r>
            <a:endParaRPr lang="fr-FR" dirty="0"/>
          </a:p>
        </p:txBody>
      </p:sp>
    </p:spTree>
    <p:extLst>
      <p:ext uri="{BB962C8B-B14F-4D97-AF65-F5344CB8AC3E}">
        <p14:creationId xmlns:p14="http://schemas.microsoft.com/office/powerpoint/2010/main" val="2439537375"/>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Intervention au synode de l’ERF de 1962</a:t>
            </a:r>
            <a:endParaRPr lang="fr-FR" dirty="0"/>
          </a:p>
        </p:txBody>
      </p:sp>
      <p:sp>
        <p:nvSpPr>
          <p:cNvPr id="3" name="Espace réservé du contenu 2"/>
          <p:cNvSpPr>
            <a:spLocks noGrp="1"/>
          </p:cNvSpPr>
          <p:nvPr>
            <p:ph idx="1"/>
          </p:nvPr>
        </p:nvSpPr>
        <p:spPr/>
        <p:txBody>
          <a:bodyPr>
            <a:normAutofit fontScale="92500" lnSpcReduction="20000"/>
          </a:bodyPr>
          <a:lstStyle/>
          <a:p>
            <a:r>
              <a:rPr lang="fr-FR" dirty="0" smtClean="0"/>
              <a:t>« il n’y a pas deux histoires séparées, celle de Dieu, la sainte, d’un côté et celle des hommes, la profane, de l’autre mais une seule histoire qui est celle des hommes vivant ensemble devant Dieu. Nous sommes donc nécessairement engagés à prendre notre part des responsabilités sociales ou politiques dans le cadre des institutions nécessaires à la vie de la société. Et ceci loyalement, positivement, à part entière et en jouant sérieusement le jeu…La foi au Christ ne saurait faire de nous des évadés de l’histoire. »</a:t>
            </a:r>
            <a:endParaRPr lang="fr-FR" dirty="0"/>
          </a:p>
        </p:txBody>
      </p:sp>
    </p:spTree>
    <p:extLst>
      <p:ext uri="{BB962C8B-B14F-4D97-AF65-F5344CB8AC3E}">
        <p14:creationId xmlns:p14="http://schemas.microsoft.com/office/powerpoint/2010/main" val="682471499"/>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pic>
        <p:nvPicPr>
          <p:cNvPr id="4" name="Espace réservé du contenu 3" descr="georges.jpg.pdf"/>
          <p:cNvPicPr>
            <a:picLocks noGrp="1" noChangeAspect="1"/>
          </p:cNvPicPr>
          <p:nvPr>
            <p:ph idx="1"/>
          </p:nvPr>
        </p:nvPicPr>
        <p:blipFill rotWithShape="1">
          <a:blip r:embed="rId2">
            <a:extLst>
              <a:ext uri="{28A0092B-C50C-407E-A947-70E740481C1C}">
                <a14:useLocalDpi xmlns:a14="http://schemas.microsoft.com/office/drawing/2010/main" val="0"/>
              </a:ext>
            </a:extLst>
          </a:blip>
          <a:srcRect t="7856" b="37850"/>
          <a:stretch/>
        </p:blipFill>
        <p:spPr>
          <a:xfrm>
            <a:off x="457200" y="274638"/>
            <a:ext cx="8229600" cy="6323012"/>
          </a:xfrm>
        </p:spPr>
      </p:pic>
    </p:spTree>
    <p:extLst>
      <p:ext uri="{BB962C8B-B14F-4D97-AF65-F5344CB8AC3E}">
        <p14:creationId xmlns:p14="http://schemas.microsoft.com/office/powerpoint/2010/main" val="2336720179"/>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474316"/>
          </a:xfrm>
        </p:spPr>
        <p:txBody>
          <a:bodyPr>
            <a:normAutofit fontScale="90000"/>
          </a:bodyPr>
          <a:lstStyle/>
          <a:p>
            <a:r>
              <a:rPr lang="fr-FR" dirty="0" smtClean="0"/>
              <a:t>1971 : Eglise et Pouvoirs</a:t>
            </a:r>
            <a:endParaRPr lang="fr-FR" dirty="0"/>
          </a:p>
        </p:txBody>
      </p:sp>
      <p:pic>
        <p:nvPicPr>
          <p:cNvPr id="4" name="Espace réservé du contenu 3" descr="image eglise et pouvoir.jpg"/>
          <p:cNvPicPr>
            <a:picLocks noGrp="1" noChangeAspect="1"/>
          </p:cNvPicPr>
          <p:nvPr>
            <p:ph idx="1"/>
          </p:nvPr>
        </p:nvPicPr>
        <p:blipFill>
          <a:blip r:embed="rId2">
            <a:extLst>
              <a:ext uri="{28A0092B-C50C-407E-A947-70E740481C1C}">
                <a14:useLocalDpi xmlns:a14="http://schemas.microsoft.com/office/drawing/2010/main" val="0"/>
              </a:ext>
            </a:extLst>
          </a:blip>
          <a:srcRect t="27498" b="27498"/>
          <a:stretch>
            <a:fillRect/>
          </a:stretch>
        </p:blipFill>
        <p:spPr>
          <a:xfrm>
            <a:off x="457200" y="748954"/>
            <a:ext cx="8229600" cy="5805488"/>
          </a:xfrm>
        </p:spPr>
      </p:pic>
    </p:spTree>
    <p:extLst>
      <p:ext uri="{BB962C8B-B14F-4D97-AF65-F5344CB8AC3E}">
        <p14:creationId xmlns:p14="http://schemas.microsoft.com/office/powerpoint/2010/main" val="1218620061"/>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1971</a:t>
            </a:r>
            <a:r>
              <a:rPr lang="fr-FR" dirty="0" smtClean="0"/>
              <a:t/>
            </a:r>
            <a:br>
              <a:rPr lang="fr-FR" dirty="0" smtClean="0"/>
            </a:br>
            <a:r>
              <a:rPr lang="fr-FR" dirty="0" smtClean="0"/>
              <a:t>Eglise </a:t>
            </a:r>
            <a:r>
              <a:rPr lang="fr-FR" dirty="0" smtClean="0"/>
              <a:t>et Pouvoir</a:t>
            </a:r>
            <a:endParaRPr lang="fr-FR" dirty="0"/>
          </a:p>
        </p:txBody>
      </p:sp>
      <p:sp>
        <p:nvSpPr>
          <p:cNvPr id="3" name="Espace réservé du contenu 2"/>
          <p:cNvSpPr>
            <a:spLocks noGrp="1"/>
          </p:cNvSpPr>
          <p:nvPr>
            <p:ph idx="1"/>
          </p:nvPr>
        </p:nvSpPr>
        <p:spPr/>
        <p:txBody>
          <a:bodyPr>
            <a:normAutofit fontScale="92500" lnSpcReduction="20000"/>
          </a:bodyPr>
          <a:lstStyle/>
          <a:p>
            <a:pPr marL="0" indent="0">
              <a:buNone/>
            </a:pPr>
            <a:r>
              <a:rPr lang="fr-FR" dirty="0" smtClean="0"/>
              <a:t>(tout ceci implique)  «la conscience que</a:t>
            </a:r>
            <a:r>
              <a:rPr lang="fr-FR" dirty="0" smtClean="0"/>
              <a:t> l’Eglise, partie de ce monde ayant reçu une identité particulière, n’existe que pour </a:t>
            </a:r>
            <a:r>
              <a:rPr lang="fr-FR" dirty="0" smtClean="0"/>
              <a:t>être au service du rassemblement de tous les hommes autour de celui qui, parce que pauvre et serviteur, est le libérateur de tous et le sens de l’histoire, implique parfois une humble obéissance: l’acceptation du risque difficile de vivre ensemble, dans la même communauté, tout en étant différents et en assumant dans l’Esprit du Christ les contradictions de notre monde »</a:t>
            </a:r>
            <a:endParaRPr lang="fr-FR" dirty="0"/>
          </a:p>
        </p:txBody>
      </p:sp>
    </p:spTree>
    <p:extLst>
      <p:ext uri="{BB962C8B-B14F-4D97-AF65-F5344CB8AC3E}">
        <p14:creationId xmlns:p14="http://schemas.microsoft.com/office/powerpoint/2010/main" val="3121264252"/>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1972 la réforme des études de théologie</a:t>
            </a:r>
            <a:endParaRPr lang="fr-FR" dirty="0"/>
          </a:p>
        </p:txBody>
      </p:sp>
      <p:sp>
        <p:nvSpPr>
          <p:cNvPr id="3" name="Espace réservé du contenu 2"/>
          <p:cNvSpPr>
            <a:spLocks noGrp="1"/>
          </p:cNvSpPr>
          <p:nvPr>
            <p:ph idx="1"/>
          </p:nvPr>
        </p:nvSpPr>
        <p:spPr>
          <a:xfrm>
            <a:off x="0" y="1649735"/>
            <a:ext cx="8229600" cy="4525963"/>
          </a:xfrm>
        </p:spPr>
        <p:txBody>
          <a:bodyPr>
            <a:noAutofit/>
          </a:bodyPr>
          <a:lstStyle/>
          <a:p>
            <a:r>
              <a:rPr lang="fr-FR" sz="2400" dirty="0" smtClean="0"/>
              <a:t>La théologie : interprétation systématique de la prédication</a:t>
            </a:r>
          </a:p>
          <a:p>
            <a:r>
              <a:rPr lang="fr-FR" sz="2400" dirty="0" smtClean="0"/>
              <a:t>La théologie est un acte second (pas secondaire), la pratique est première</a:t>
            </a:r>
          </a:p>
          <a:p>
            <a:r>
              <a:rPr lang="fr-FR" sz="2400" dirty="0" smtClean="0"/>
              <a:t>Théologie inductive, contextuelle/théologie conceptuelle</a:t>
            </a:r>
          </a:p>
          <a:p>
            <a:r>
              <a:rPr lang="fr-FR" sz="2400" dirty="0" smtClean="0"/>
              <a:t>L’expérience est le contexte d’interprétation, le point de départ et d’arrivée (comment interpréter le monde et l’existence de façon significative), expérience du divin/de soi-m</a:t>
            </a:r>
            <a:r>
              <a:rPr lang="fr-FR" sz="2400" dirty="0" smtClean="0"/>
              <a:t>ême/en relation avec la société</a:t>
            </a:r>
          </a:p>
          <a:p>
            <a:r>
              <a:rPr lang="fr-FR" sz="2400" dirty="0" smtClean="0"/>
              <a:t>Pour une théologie inductive</a:t>
            </a:r>
            <a:endParaRPr lang="fr-FR" sz="2400" dirty="0"/>
          </a:p>
          <a:p>
            <a:pPr marL="0" indent="0">
              <a:buNone/>
            </a:pPr>
            <a:r>
              <a:rPr lang="fr-FR" sz="2400" dirty="0" smtClean="0"/>
              <a:t>Ne pas opposer l’expérience comme source d’idées subjectives, liées à une culture </a:t>
            </a:r>
            <a:r>
              <a:rPr lang="fr-FR" sz="2400" dirty="0" smtClean="0"/>
              <a:t>À l’objectivité de l’Ecriture parole de Dieu, indépendante, au-dessus de –et- contre </a:t>
            </a:r>
            <a:r>
              <a:rPr lang="fr-FR" sz="2400" dirty="0" err="1" smtClean="0"/>
              <a:t>lsubjectivité</a:t>
            </a:r>
            <a:r>
              <a:rPr lang="fr-FR" sz="2400" dirty="0" smtClean="0"/>
              <a:t> pécheresse de l’humanité</a:t>
            </a:r>
            <a:endParaRPr lang="fr-FR" sz="2400" dirty="0" smtClean="0"/>
          </a:p>
          <a:p>
            <a:endParaRPr lang="fr-FR" sz="2400" dirty="0"/>
          </a:p>
          <a:p>
            <a:endParaRPr lang="fr-FR" sz="2400" dirty="0" smtClean="0"/>
          </a:p>
          <a:p>
            <a:endParaRPr lang="fr-FR" sz="2400" dirty="0"/>
          </a:p>
          <a:p>
            <a:endParaRPr lang="fr-FR" sz="2400" dirty="0" smtClean="0"/>
          </a:p>
          <a:p>
            <a:endParaRPr lang="fr-FR" sz="2400" dirty="0"/>
          </a:p>
          <a:p>
            <a:endParaRPr lang="fr-FR" sz="2400" dirty="0" smtClean="0"/>
          </a:p>
          <a:p>
            <a:r>
              <a:rPr lang="fr-FR" sz="2400" dirty="0" smtClean="0"/>
              <a:t>1977: </a:t>
            </a:r>
            <a:r>
              <a:rPr lang="fr-FR" sz="2400" i="1" dirty="0" smtClean="0"/>
              <a:t>Les idées justes ne tombent pas du ciel</a:t>
            </a:r>
            <a:endParaRPr lang="fr-FR" sz="2400" i="1" dirty="0"/>
          </a:p>
        </p:txBody>
      </p:sp>
    </p:spTree>
    <p:extLst>
      <p:ext uri="{BB962C8B-B14F-4D97-AF65-F5344CB8AC3E}">
        <p14:creationId xmlns:p14="http://schemas.microsoft.com/office/powerpoint/2010/main" val="2684555908"/>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Engagements solidaires internationaux </a:t>
            </a:r>
            <a:endParaRPr lang="fr-FR" dirty="0"/>
          </a:p>
        </p:txBody>
      </p:sp>
      <p:sp>
        <p:nvSpPr>
          <p:cNvPr id="3" name="Espace réservé du contenu 2"/>
          <p:cNvSpPr>
            <a:spLocks noGrp="1"/>
          </p:cNvSpPr>
          <p:nvPr>
            <p:ph idx="1"/>
          </p:nvPr>
        </p:nvSpPr>
        <p:spPr/>
        <p:txBody>
          <a:bodyPr>
            <a:normAutofit fontScale="92500" lnSpcReduction="20000"/>
          </a:bodyPr>
          <a:lstStyle/>
          <a:p>
            <a:r>
              <a:rPr lang="fr-FR" dirty="0" smtClean="0"/>
              <a:t>1981 : retraite ; prend en charge la direction et la rénovation du Musée Calvin à Noyon;</a:t>
            </a:r>
          </a:p>
          <a:p>
            <a:r>
              <a:rPr lang="fr-FR" dirty="0" smtClean="0"/>
              <a:t>Nombreux voyages en Europe de l’Est, </a:t>
            </a:r>
            <a:r>
              <a:rPr lang="fr-FR" dirty="0" err="1" smtClean="0"/>
              <a:t>Haiti</a:t>
            </a:r>
            <a:r>
              <a:rPr lang="fr-FR" dirty="0" smtClean="0"/>
              <a:t>, Brésil, Costa Rica, Nicaragua</a:t>
            </a:r>
          </a:p>
          <a:p>
            <a:r>
              <a:rPr lang="fr-FR" dirty="0" smtClean="0"/>
              <a:t>G.C. soutient la révolution sandiniste au </a:t>
            </a:r>
            <a:r>
              <a:rPr lang="fr-FR" dirty="0"/>
              <a:t>N</a:t>
            </a:r>
            <a:r>
              <a:rPr lang="fr-FR" dirty="0" smtClean="0"/>
              <a:t>icaragua</a:t>
            </a:r>
            <a:r>
              <a:rPr lang="fr-FR" dirty="0" smtClean="0"/>
              <a:t>, président des comités français de soutien au Nicaragua</a:t>
            </a:r>
          </a:p>
          <a:p>
            <a:r>
              <a:rPr lang="fr-FR" dirty="0" smtClean="0"/>
              <a:t>À partir de 1979 participe à l’enseignement de la théologie à la faculté protestante de Managua</a:t>
            </a:r>
          </a:p>
          <a:p>
            <a:r>
              <a:rPr lang="fr-FR" dirty="0" smtClean="0"/>
              <a:t>Meurt à Managua en janvier 1987</a:t>
            </a:r>
            <a:endParaRPr lang="fr-FR" dirty="0"/>
          </a:p>
        </p:txBody>
      </p:sp>
    </p:spTree>
    <p:extLst>
      <p:ext uri="{BB962C8B-B14F-4D97-AF65-F5344CB8AC3E}">
        <p14:creationId xmlns:p14="http://schemas.microsoft.com/office/powerpoint/2010/main" val="3973259743"/>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2860"/>
            <a:ext cx="8229600" cy="552095"/>
          </a:xfrm>
        </p:spPr>
        <p:txBody>
          <a:bodyPr>
            <a:normAutofit fontScale="90000"/>
          </a:bodyPr>
          <a:lstStyle/>
          <a:p>
            <a:r>
              <a:rPr lang="fr-FR" dirty="0" smtClean="0"/>
              <a:t>Noyon musée Calvin</a:t>
            </a:r>
            <a:endParaRPr lang="fr-FR" dirty="0"/>
          </a:p>
        </p:txBody>
      </p:sp>
      <p:pic>
        <p:nvPicPr>
          <p:cNvPr id="4" name="Espace réservé du contenu 3" descr="Unknown-4.jpeg"/>
          <p:cNvPicPr>
            <a:picLocks noGrp="1" noChangeAspect="1"/>
          </p:cNvPicPr>
          <p:nvPr>
            <p:ph idx="1"/>
          </p:nvPr>
        </p:nvPicPr>
        <p:blipFill>
          <a:blip r:embed="rId2">
            <a:extLst>
              <a:ext uri="{28A0092B-C50C-407E-A947-70E740481C1C}">
                <a14:useLocalDpi xmlns:a14="http://schemas.microsoft.com/office/drawing/2010/main" val="0"/>
              </a:ext>
            </a:extLst>
          </a:blip>
          <a:srcRect t="296" b="296"/>
          <a:stretch>
            <a:fillRect/>
          </a:stretch>
        </p:blipFill>
        <p:spPr>
          <a:xfrm>
            <a:off x="457200" y="652463"/>
            <a:ext cx="8229600" cy="5473700"/>
          </a:xfrm>
        </p:spPr>
      </p:pic>
    </p:spTree>
    <p:extLst>
      <p:ext uri="{BB962C8B-B14F-4D97-AF65-F5344CB8AC3E}">
        <p14:creationId xmlns:p14="http://schemas.microsoft.com/office/powerpoint/2010/main" val="1048208698"/>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pic>
        <p:nvPicPr>
          <p:cNvPr id="4" name="Espace réservé du contenu 3" descr="Unknown-2.jpeg"/>
          <p:cNvPicPr>
            <a:picLocks noGrp="1" noChangeAspect="1"/>
          </p:cNvPicPr>
          <p:nvPr>
            <p:ph idx="1"/>
          </p:nvPr>
        </p:nvPicPr>
        <p:blipFill>
          <a:blip r:embed="rId2">
            <a:extLst>
              <a:ext uri="{28A0092B-C50C-407E-A947-70E740481C1C}">
                <a14:useLocalDpi xmlns:a14="http://schemas.microsoft.com/office/drawing/2010/main" val="0"/>
              </a:ext>
            </a:extLst>
          </a:blip>
          <a:srcRect t="20210" b="20210"/>
          <a:stretch>
            <a:fillRect/>
          </a:stretch>
        </p:blipFill>
        <p:spPr/>
      </p:pic>
    </p:spTree>
    <p:extLst>
      <p:ext uri="{BB962C8B-B14F-4D97-AF65-F5344CB8AC3E}">
        <p14:creationId xmlns:p14="http://schemas.microsoft.com/office/powerpoint/2010/main" val="2600031877"/>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pic>
        <p:nvPicPr>
          <p:cNvPr id="4" name="Espace réservé du contenu 3" descr="images-4.jpeg"/>
          <p:cNvPicPr>
            <a:picLocks noGrp="1" noChangeAspect="1"/>
          </p:cNvPicPr>
          <p:nvPr>
            <p:ph idx="1"/>
          </p:nvPr>
        </p:nvPicPr>
        <p:blipFill>
          <a:blip r:embed="rId2">
            <a:extLst>
              <a:ext uri="{28A0092B-C50C-407E-A947-70E740481C1C}">
                <a14:useLocalDpi xmlns:a14="http://schemas.microsoft.com/office/drawing/2010/main" val="0"/>
              </a:ext>
            </a:extLst>
          </a:blip>
          <a:srcRect t="8678" b="8678"/>
          <a:stretch>
            <a:fillRect/>
          </a:stretch>
        </p:blipFill>
        <p:spPr/>
      </p:pic>
    </p:spTree>
    <p:extLst>
      <p:ext uri="{BB962C8B-B14F-4D97-AF65-F5344CB8AC3E}">
        <p14:creationId xmlns:p14="http://schemas.microsoft.com/office/powerpoint/2010/main" val="254511725"/>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pic>
        <p:nvPicPr>
          <p:cNvPr id="4" name="Espace réservé du contenu 3" descr="images.jpeg"/>
          <p:cNvPicPr>
            <a:picLocks noGrp="1" noChangeAspect="1"/>
          </p:cNvPicPr>
          <p:nvPr>
            <p:ph idx="1"/>
          </p:nvPr>
        </p:nvPicPr>
        <p:blipFill>
          <a:blip r:embed="rId2">
            <a:extLst>
              <a:ext uri="{28A0092B-C50C-407E-A947-70E740481C1C}">
                <a14:useLocalDpi xmlns:a14="http://schemas.microsoft.com/office/drawing/2010/main" val="0"/>
              </a:ext>
            </a:extLst>
          </a:blip>
          <a:srcRect t="13289" b="13289"/>
          <a:stretch>
            <a:fillRect/>
          </a:stretch>
        </p:blipFill>
        <p:spPr/>
      </p:pic>
    </p:spTree>
    <p:extLst>
      <p:ext uri="{BB962C8B-B14F-4D97-AF65-F5344CB8AC3E}">
        <p14:creationId xmlns:p14="http://schemas.microsoft.com/office/powerpoint/2010/main" val="1625854311"/>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pic>
        <p:nvPicPr>
          <p:cNvPr id="4" name="Espace réservé du contenu 3" descr="images-5.jpeg"/>
          <p:cNvPicPr>
            <a:picLocks noGrp="1" noChangeAspect="1"/>
          </p:cNvPicPr>
          <p:nvPr>
            <p:ph idx="1"/>
          </p:nvPr>
        </p:nvPicPr>
        <p:blipFill>
          <a:blip r:embed="rId2">
            <a:extLst>
              <a:ext uri="{28A0092B-C50C-407E-A947-70E740481C1C}">
                <a14:useLocalDpi xmlns:a14="http://schemas.microsoft.com/office/drawing/2010/main" val="0"/>
              </a:ext>
            </a:extLst>
          </a:blip>
          <a:srcRect t="13289" b="13289"/>
          <a:stretch>
            <a:fillRect/>
          </a:stretch>
        </p:blipFill>
        <p:spPr/>
      </p:pic>
    </p:spTree>
    <p:extLst>
      <p:ext uri="{BB962C8B-B14F-4D97-AF65-F5344CB8AC3E}">
        <p14:creationId xmlns:p14="http://schemas.microsoft.com/office/powerpoint/2010/main" val="47862328"/>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45719"/>
          </a:xfrm>
        </p:spPr>
        <p:txBody>
          <a:bodyPr>
            <a:normAutofit fontScale="90000"/>
          </a:bodyPr>
          <a:lstStyle/>
          <a:p>
            <a:endParaRPr lang="fr-FR" dirty="0"/>
          </a:p>
        </p:txBody>
      </p:sp>
      <p:pic>
        <p:nvPicPr>
          <p:cNvPr id="4" name="Espace réservé du contenu 3" descr="images-2.jpeg"/>
          <p:cNvPicPr>
            <a:picLocks noGrp="1" noChangeAspect="1"/>
          </p:cNvPicPr>
          <p:nvPr>
            <p:ph idx="1"/>
          </p:nvPr>
        </p:nvPicPr>
        <p:blipFill>
          <a:blip r:embed="rId2">
            <a:extLst>
              <a:ext uri="{28A0092B-C50C-407E-A947-70E740481C1C}">
                <a14:useLocalDpi xmlns:a14="http://schemas.microsoft.com/office/drawing/2010/main" val="0"/>
              </a:ext>
            </a:extLst>
          </a:blip>
          <a:srcRect t="12027" b="12027"/>
          <a:stretch>
            <a:fillRect/>
          </a:stretch>
        </p:blipFill>
        <p:spPr>
          <a:xfrm>
            <a:off x="457200" y="-123825"/>
            <a:ext cx="8229600" cy="6249988"/>
          </a:xfrm>
        </p:spPr>
      </p:pic>
    </p:spTree>
    <p:extLst>
      <p:ext uri="{BB962C8B-B14F-4D97-AF65-F5344CB8AC3E}">
        <p14:creationId xmlns:p14="http://schemas.microsoft.com/office/powerpoint/2010/main" val="2066058611"/>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39670"/>
            <a:ext cx="8229600" cy="1609738"/>
          </a:xfrm>
        </p:spPr>
        <p:txBody>
          <a:bodyPr>
            <a:normAutofit/>
          </a:bodyPr>
          <a:lstStyle/>
          <a:p>
            <a:r>
              <a:rPr lang="fr-FR" dirty="0" smtClean="0"/>
              <a:t>Une traversée de l’histoire et de la théologie du XXe  siècle</a:t>
            </a:r>
            <a:endParaRPr lang="fr-FR" dirty="0"/>
          </a:p>
        </p:txBody>
      </p:sp>
      <p:sp>
        <p:nvSpPr>
          <p:cNvPr id="3" name="Espace réservé du contenu 2"/>
          <p:cNvSpPr>
            <a:spLocks noGrp="1"/>
          </p:cNvSpPr>
          <p:nvPr>
            <p:ph idx="1"/>
          </p:nvPr>
        </p:nvSpPr>
        <p:spPr>
          <a:xfrm>
            <a:off x="457200" y="1949408"/>
            <a:ext cx="8229600" cy="4176755"/>
          </a:xfrm>
        </p:spPr>
        <p:txBody>
          <a:bodyPr>
            <a:noAutofit/>
          </a:bodyPr>
          <a:lstStyle/>
          <a:p>
            <a:pPr marL="400050" lvl="1" indent="0">
              <a:buNone/>
            </a:pPr>
            <a:r>
              <a:rPr lang="fr-FR" dirty="0" smtClean="0"/>
              <a:t>Né </a:t>
            </a:r>
            <a:r>
              <a:rPr lang="fr-FR" dirty="0" smtClean="0"/>
              <a:t>à Paris- père médecin militaire pendant 1914-18</a:t>
            </a:r>
          </a:p>
          <a:p>
            <a:pPr marL="400050" lvl="1" indent="0">
              <a:buNone/>
            </a:pPr>
            <a:r>
              <a:rPr lang="fr-FR" dirty="0" smtClean="0"/>
              <a:t>Grandit à Reims</a:t>
            </a:r>
          </a:p>
          <a:p>
            <a:pPr marL="400050" lvl="1" indent="0">
              <a:buNone/>
            </a:pPr>
            <a:r>
              <a:rPr lang="fr-FR" dirty="0" smtClean="0"/>
              <a:t>Débute des études de médecine</a:t>
            </a:r>
          </a:p>
          <a:p>
            <a:pPr marL="400050" lvl="1" indent="0">
              <a:buNone/>
            </a:pPr>
            <a:r>
              <a:rPr lang="fr-FR" dirty="0" smtClean="0"/>
              <a:t>Puis études de </a:t>
            </a:r>
            <a:r>
              <a:rPr lang="fr-FR" dirty="0" smtClean="0"/>
              <a:t>théologie à Paris </a:t>
            </a:r>
            <a:r>
              <a:rPr lang="fr-FR" dirty="0" smtClean="0"/>
              <a:t>Bd Arago: exégèse historico-critique </a:t>
            </a:r>
            <a:r>
              <a:rPr lang="fr-FR" dirty="0" smtClean="0"/>
              <a:t>(M</a:t>
            </a:r>
            <a:r>
              <a:rPr lang="fr-FR" dirty="0" smtClean="0"/>
              <a:t>. </a:t>
            </a:r>
            <a:r>
              <a:rPr lang="fr-FR" dirty="0" err="1" smtClean="0"/>
              <a:t>Goguel</a:t>
            </a:r>
            <a:r>
              <a:rPr lang="fr-FR" dirty="0" smtClean="0"/>
              <a:t>) christianisme social (W. Monod), néo-calvinisme (A. Lecerf).</a:t>
            </a:r>
          </a:p>
          <a:p>
            <a:pPr marL="400050" lvl="1" indent="0">
              <a:buNone/>
            </a:pPr>
            <a:r>
              <a:rPr lang="fr-FR" dirty="0" smtClean="0"/>
              <a:t>FUACE, P. Maury, les étudiants commencent à lire Barth</a:t>
            </a:r>
          </a:p>
          <a:p>
            <a:pPr marL="400050" lvl="1" indent="0">
              <a:buNone/>
            </a:pPr>
            <a:r>
              <a:rPr lang="fr-FR" dirty="0" smtClean="0"/>
              <a:t>1936: Front populaire et guerre </a:t>
            </a:r>
            <a:r>
              <a:rPr lang="fr-FR" dirty="0" smtClean="0"/>
              <a:t>d’Espagne</a:t>
            </a:r>
            <a:endParaRPr lang="fr-FR" dirty="0"/>
          </a:p>
        </p:txBody>
      </p:sp>
    </p:spTree>
    <p:extLst>
      <p:ext uri="{BB962C8B-B14F-4D97-AF65-F5344CB8AC3E}">
        <p14:creationId xmlns:p14="http://schemas.microsoft.com/office/powerpoint/2010/main" val="3015884173"/>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N</a:t>
            </a:r>
            <a:r>
              <a:rPr lang="fr-FR" dirty="0" smtClean="0"/>
              <a:t>icaragua</a:t>
            </a:r>
            <a:endParaRPr lang="fr-FR" dirty="0"/>
          </a:p>
        </p:txBody>
      </p:sp>
      <p:sp>
        <p:nvSpPr>
          <p:cNvPr id="3" name="Espace réservé du contenu 2"/>
          <p:cNvSpPr>
            <a:spLocks noGrp="1"/>
          </p:cNvSpPr>
          <p:nvPr>
            <p:ph idx="1"/>
          </p:nvPr>
        </p:nvSpPr>
        <p:spPr/>
        <p:txBody>
          <a:bodyPr/>
          <a:lstStyle/>
          <a:p>
            <a:r>
              <a:rPr lang="fr-FR" dirty="0" smtClean="0"/>
              <a:t>1979 révolution sandiniste; importante participation des chrétiens à la révolution</a:t>
            </a:r>
          </a:p>
          <a:p>
            <a:r>
              <a:rPr lang="fr-FR" dirty="0" smtClean="0"/>
              <a:t>Campagne d’alphabétisation</a:t>
            </a:r>
          </a:p>
          <a:p>
            <a:r>
              <a:rPr lang="fr-FR" dirty="0" smtClean="0"/>
              <a:t>Naissance de la FEET (faculté Evangélique d’Etudes Théologiques) puis du CIEETS (Centre </a:t>
            </a:r>
            <a:r>
              <a:rPr lang="fr-FR" dirty="0" err="1" smtClean="0"/>
              <a:t>interecclésial</a:t>
            </a:r>
            <a:r>
              <a:rPr lang="fr-FR" dirty="0" smtClean="0"/>
              <a:t> d’études théologiques et sociales) avec la Bibliothèque Georges </a:t>
            </a:r>
            <a:r>
              <a:rPr lang="fr-FR" dirty="0" err="1" smtClean="0"/>
              <a:t>Casalis</a:t>
            </a:r>
            <a:endParaRPr lang="fr-FR" dirty="0"/>
          </a:p>
        </p:txBody>
      </p:sp>
    </p:spTree>
    <p:extLst>
      <p:ext uri="{BB962C8B-B14F-4D97-AF65-F5344CB8AC3E}">
        <p14:creationId xmlns:p14="http://schemas.microsoft.com/office/powerpoint/2010/main" val="4267376744"/>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45719"/>
          </a:xfrm>
        </p:spPr>
        <p:txBody>
          <a:bodyPr>
            <a:normAutofit fontScale="90000"/>
          </a:bodyPr>
          <a:lstStyle/>
          <a:p>
            <a:endParaRPr lang="fr-FR" dirty="0"/>
          </a:p>
        </p:txBody>
      </p:sp>
      <p:pic>
        <p:nvPicPr>
          <p:cNvPr id="4" name="Espace réservé du contenu 3" descr="images-6.jpeg"/>
          <p:cNvPicPr>
            <a:picLocks noGrp="1" noChangeAspect="1"/>
          </p:cNvPicPr>
          <p:nvPr>
            <p:ph idx="1"/>
          </p:nvPr>
        </p:nvPicPr>
        <p:blipFill>
          <a:blip r:embed="rId2">
            <a:extLst>
              <a:ext uri="{28A0092B-C50C-407E-A947-70E740481C1C}">
                <a14:useLocalDpi xmlns:a14="http://schemas.microsoft.com/office/drawing/2010/main" val="0"/>
              </a:ext>
            </a:extLst>
          </a:blip>
          <a:srcRect t="4867" b="4867"/>
          <a:stretch>
            <a:fillRect/>
          </a:stretch>
        </p:blipFill>
        <p:spPr>
          <a:xfrm>
            <a:off x="457200" y="561975"/>
            <a:ext cx="8229600" cy="5564188"/>
          </a:xfrm>
        </p:spPr>
      </p:pic>
    </p:spTree>
    <p:extLst>
      <p:ext uri="{BB962C8B-B14F-4D97-AF65-F5344CB8AC3E}">
        <p14:creationId xmlns:p14="http://schemas.microsoft.com/office/powerpoint/2010/main" val="3175653509"/>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45719"/>
          </a:xfrm>
        </p:spPr>
        <p:txBody>
          <a:bodyPr>
            <a:normAutofit fontScale="90000"/>
          </a:bodyPr>
          <a:lstStyle/>
          <a:p>
            <a:endParaRPr lang="fr-FR" dirty="0"/>
          </a:p>
        </p:txBody>
      </p:sp>
      <p:pic>
        <p:nvPicPr>
          <p:cNvPr id="4" name="Espace réservé du contenu 3" descr="images-7.jpeg"/>
          <p:cNvPicPr>
            <a:picLocks noGrp="1" noChangeAspect="1"/>
          </p:cNvPicPr>
          <p:nvPr>
            <p:ph idx="1"/>
          </p:nvPr>
        </p:nvPicPr>
        <p:blipFill>
          <a:blip r:embed="rId2">
            <a:extLst>
              <a:ext uri="{28A0092B-C50C-407E-A947-70E740481C1C}">
                <a14:useLocalDpi xmlns:a14="http://schemas.microsoft.com/office/drawing/2010/main" val="0"/>
              </a:ext>
            </a:extLst>
          </a:blip>
          <a:srcRect t="5460" b="5460"/>
          <a:stretch>
            <a:fillRect/>
          </a:stretch>
        </p:blipFill>
        <p:spPr>
          <a:xfrm>
            <a:off x="457200" y="635000"/>
            <a:ext cx="8229600" cy="5491163"/>
          </a:xfrm>
        </p:spPr>
      </p:pic>
    </p:spTree>
    <p:extLst>
      <p:ext uri="{BB962C8B-B14F-4D97-AF65-F5344CB8AC3E}">
        <p14:creationId xmlns:p14="http://schemas.microsoft.com/office/powerpoint/2010/main" val="2549703341"/>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45719"/>
          </a:xfrm>
        </p:spPr>
        <p:txBody>
          <a:bodyPr>
            <a:normAutofit fontScale="90000"/>
          </a:bodyPr>
          <a:lstStyle/>
          <a:p>
            <a:endParaRPr lang="fr-FR" dirty="0"/>
          </a:p>
        </p:txBody>
      </p:sp>
      <p:pic>
        <p:nvPicPr>
          <p:cNvPr id="4" name="Espace réservé du contenu 3" descr="images-4.jpeg"/>
          <p:cNvPicPr>
            <a:picLocks noGrp="1" noChangeAspect="1"/>
          </p:cNvPicPr>
          <p:nvPr>
            <p:ph idx="1"/>
          </p:nvPr>
        </p:nvPicPr>
        <p:blipFill>
          <a:blip r:embed="rId2">
            <a:extLst>
              <a:ext uri="{28A0092B-C50C-407E-A947-70E740481C1C}">
                <a14:useLocalDpi xmlns:a14="http://schemas.microsoft.com/office/drawing/2010/main" val="0"/>
              </a:ext>
            </a:extLst>
          </a:blip>
          <a:srcRect t="16638" b="16638"/>
          <a:stretch>
            <a:fillRect/>
          </a:stretch>
        </p:blipFill>
        <p:spPr>
          <a:xfrm>
            <a:off x="457200" y="635000"/>
            <a:ext cx="8229600" cy="5491163"/>
          </a:xfrm>
        </p:spPr>
      </p:pic>
    </p:spTree>
    <p:extLst>
      <p:ext uri="{BB962C8B-B14F-4D97-AF65-F5344CB8AC3E}">
        <p14:creationId xmlns:p14="http://schemas.microsoft.com/office/powerpoint/2010/main" val="3855769791"/>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45719"/>
          </a:xfrm>
        </p:spPr>
        <p:txBody>
          <a:bodyPr>
            <a:normAutofit fontScale="90000"/>
          </a:bodyPr>
          <a:lstStyle/>
          <a:p>
            <a:endParaRPr lang="fr-FR"/>
          </a:p>
        </p:txBody>
      </p:sp>
      <p:pic>
        <p:nvPicPr>
          <p:cNvPr id="4" name="Espace réservé du contenu 3" descr="images-2.jpeg"/>
          <p:cNvPicPr>
            <a:picLocks noGrp="1" noChangeAspect="1"/>
          </p:cNvPicPr>
          <p:nvPr>
            <p:ph idx="1"/>
          </p:nvPr>
        </p:nvPicPr>
        <p:blipFill>
          <a:blip r:embed="rId2">
            <a:extLst>
              <a:ext uri="{28A0092B-C50C-407E-A947-70E740481C1C}">
                <a14:useLocalDpi xmlns:a14="http://schemas.microsoft.com/office/drawing/2010/main" val="0"/>
              </a:ext>
            </a:extLst>
          </a:blip>
          <a:srcRect t="2910" b="2910"/>
          <a:stretch>
            <a:fillRect/>
          </a:stretch>
        </p:blipFill>
        <p:spPr>
          <a:xfrm>
            <a:off x="457200" y="320675"/>
            <a:ext cx="8229600" cy="5805488"/>
          </a:xfrm>
        </p:spPr>
      </p:pic>
    </p:spTree>
    <p:extLst>
      <p:ext uri="{BB962C8B-B14F-4D97-AF65-F5344CB8AC3E}">
        <p14:creationId xmlns:p14="http://schemas.microsoft.com/office/powerpoint/2010/main" val="128359154"/>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L’engagement: pas de non sans oui</a:t>
            </a:r>
            <a:endParaRPr lang="fr-FR" dirty="0"/>
          </a:p>
        </p:txBody>
      </p:sp>
      <p:sp>
        <p:nvSpPr>
          <p:cNvPr id="3" name="Espace réservé du contenu 2"/>
          <p:cNvSpPr>
            <a:spLocks noGrp="1"/>
          </p:cNvSpPr>
          <p:nvPr>
            <p:ph idx="1"/>
          </p:nvPr>
        </p:nvSpPr>
        <p:spPr/>
        <p:txBody>
          <a:bodyPr>
            <a:normAutofit lnSpcReduction="10000"/>
          </a:bodyPr>
          <a:lstStyle/>
          <a:p>
            <a:r>
              <a:rPr lang="fr-FR" dirty="0" smtClean="0"/>
              <a:t>Certes, il faut savoir dire Non, s’opposer, résister et se battre contre l’intolérable, où qu’il se présente (…)Mais la force du refus ne réside pas en lui-m</a:t>
            </a:r>
            <a:r>
              <a:rPr lang="fr-FR" dirty="0" smtClean="0"/>
              <a:t>ême; elle n’est que dans l’horizon du combat, l’au-delà des affrontements. Le Non n’a de sens que si un Oui est dans le cœur, l’anti que si un pro en est le nerf et la visée.</a:t>
            </a:r>
          </a:p>
          <a:p>
            <a:pPr marL="0" indent="0">
              <a:buNone/>
            </a:pPr>
            <a:r>
              <a:rPr lang="fr-FR" dirty="0" smtClean="0"/>
              <a:t>Conférence meeting anti-</a:t>
            </a:r>
            <a:r>
              <a:rPr lang="fr-FR" dirty="0" err="1" smtClean="0"/>
              <a:t>Wacl</a:t>
            </a:r>
            <a:r>
              <a:rPr lang="fr-FR" dirty="0" smtClean="0"/>
              <a:t> Luxembourg</a:t>
            </a:r>
            <a:endParaRPr lang="fr-FR" dirty="0"/>
          </a:p>
        </p:txBody>
      </p:sp>
    </p:spTree>
    <p:extLst>
      <p:ext uri="{BB962C8B-B14F-4D97-AF65-F5344CB8AC3E}">
        <p14:creationId xmlns:p14="http://schemas.microsoft.com/office/powerpoint/2010/main" val="2491467506"/>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L’engagement</a:t>
            </a:r>
            <a:endParaRPr lang="fr-FR" dirty="0"/>
          </a:p>
        </p:txBody>
      </p:sp>
      <p:sp>
        <p:nvSpPr>
          <p:cNvPr id="3" name="Espace réservé du contenu 2"/>
          <p:cNvSpPr>
            <a:spLocks noGrp="1"/>
          </p:cNvSpPr>
          <p:nvPr>
            <p:ph idx="1"/>
          </p:nvPr>
        </p:nvSpPr>
        <p:spPr/>
        <p:txBody>
          <a:bodyPr>
            <a:normAutofit fontScale="85000" lnSpcReduction="10000"/>
          </a:bodyPr>
          <a:lstStyle/>
          <a:p>
            <a:r>
              <a:rPr lang="fr-FR" dirty="0" smtClean="0"/>
              <a:t>Un héritage, une reconnaissance</a:t>
            </a:r>
          </a:p>
          <a:p>
            <a:pPr marL="0" indent="0">
              <a:buNone/>
            </a:pPr>
            <a:r>
              <a:rPr lang="fr-FR" dirty="0" smtClean="0"/>
              <a:t>	identification et gratitude</a:t>
            </a:r>
            <a:endParaRPr lang="fr-FR" dirty="0"/>
          </a:p>
          <a:p>
            <a:endParaRPr lang="fr-FR" dirty="0" smtClean="0"/>
          </a:p>
          <a:p>
            <a:r>
              <a:rPr lang="fr-FR" dirty="0" smtClean="0"/>
              <a:t>Un parcours : faire de ce qui nous arrive un parcours orienté</a:t>
            </a:r>
          </a:p>
          <a:p>
            <a:pPr marL="0" indent="0">
              <a:buNone/>
            </a:pPr>
            <a:r>
              <a:rPr lang="fr-FR" dirty="0" smtClean="0"/>
              <a:t>« le sens de la vie vaut mieux que la vie »</a:t>
            </a:r>
          </a:p>
          <a:p>
            <a:endParaRPr lang="fr-FR" dirty="0"/>
          </a:p>
          <a:p>
            <a:r>
              <a:rPr lang="fr-FR" dirty="0" smtClean="0"/>
              <a:t>Une herméneutique à partir de la pratique sociale et non d’un corps de doctrine pour comprendre le monde et vivre la libération de l’Evangile</a:t>
            </a:r>
            <a:endParaRPr lang="fr-FR" dirty="0"/>
          </a:p>
        </p:txBody>
      </p:sp>
    </p:spTree>
    <p:extLst>
      <p:ext uri="{BB962C8B-B14F-4D97-AF65-F5344CB8AC3E}">
        <p14:creationId xmlns:p14="http://schemas.microsoft.com/office/powerpoint/2010/main" val="4279886971"/>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L’engagement dans les études de théologie</a:t>
            </a:r>
            <a:endParaRPr lang="fr-FR" dirty="0"/>
          </a:p>
        </p:txBody>
      </p:sp>
      <p:sp>
        <p:nvSpPr>
          <p:cNvPr id="3" name="Espace réservé du contenu 2"/>
          <p:cNvSpPr>
            <a:spLocks noGrp="1"/>
          </p:cNvSpPr>
          <p:nvPr>
            <p:ph idx="1"/>
          </p:nvPr>
        </p:nvSpPr>
        <p:spPr/>
        <p:txBody>
          <a:bodyPr>
            <a:normAutofit fontScale="92500" lnSpcReduction="20000"/>
          </a:bodyPr>
          <a:lstStyle/>
          <a:p>
            <a:r>
              <a:rPr lang="fr-FR" dirty="0" smtClean="0"/>
              <a:t>« la question du sens de la vie ne m’a jamais laissé en paix. Ayant trouvé une réponse pour moi, il m’a paru fondamental d’aider d’autres à la trouver pour eux. Aujourd’hui je sais mieux que on n’y répond pas véritablement si on ne cherche pas une réponse collective universelle (…) Ma réponse d’alors et d’aujourd’hui c’est que la rencontre avec Jésus de Nazareth permet à la fois une prise de conscience et une identification décisives à l’intérieur d’une compréhension spécifique de l’histoire »</a:t>
            </a:r>
            <a:endParaRPr lang="fr-FR" dirty="0"/>
          </a:p>
        </p:txBody>
      </p:sp>
    </p:spTree>
    <p:extLst>
      <p:ext uri="{BB962C8B-B14F-4D97-AF65-F5344CB8AC3E}">
        <p14:creationId xmlns:p14="http://schemas.microsoft.com/office/powerpoint/2010/main" val="1401893820"/>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normAutofit/>
          </a:bodyPr>
          <a:lstStyle/>
          <a:p>
            <a:r>
              <a:rPr lang="fr-FR" sz="3600" dirty="0" smtClean="0"/>
              <a:t>L’engagement:</a:t>
            </a:r>
          </a:p>
          <a:p>
            <a:endParaRPr lang="fr-FR" sz="3600" dirty="0"/>
          </a:p>
          <a:p>
            <a:pPr marL="0" indent="0">
              <a:buNone/>
            </a:pPr>
            <a:r>
              <a:rPr lang="fr-FR" sz="3600" dirty="0" smtClean="0"/>
              <a:t>				Héritage et transmission</a:t>
            </a:r>
            <a:endParaRPr lang="fr-FR" sz="3600" dirty="0"/>
          </a:p>
        </p:txBody>
      </p:sp>
    </p:spTree>
    <p:extLst>
      <p:ext uri="{BB962C8B-B14F-4D97-AF65-F5344CB8AC3E}">
        <p14:creationId xmlns:p14="http://schemas.microsoft.com/office/powerpoint/2010/main" val="1968960955"/>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 cathédrale de B</a:t>
            </a:r>
            <a:r>
              <a:rPr lang="fr-FR" dirty="0" smtClean="0"/>
              <a:t>âle</a:t>
            </a:r>
            <a:endParaRPr lang="fr-FR" dirty="0"/>
          </a:p>
        </p:txBody>
      </p:sp>
      <p:pic>
        <p:nvPicPr>
          <p:cNvPr id="4" name="Espace réservé du contenu 3" descr="images.jpeg"/>
          <p:cNvPicPr>
            <a:picLocks noGrp="1" noChangeAspect="1"/>
          </p:cNvPicPr>
          <p:nvPr>
            <p:ph idx="1"/>
          </p:nvPr>
        </p:nvPicPr>
        <p:blipFill>
          <a:blip r:embed="rId2">
            <a:extLst>
              <a:ext uri="{28A0092B-C50C-407E-A947-70E740481C1C}">
                <a14:useLocalDpi xmlns:a14="http://schemas.microsoft.com/office/drawing/2010/main" val="0"/>
              </a:ext>
            </a:extLst>
          </a:blip>
          <a:srcRect t="9570" b="9570"/>
          <a:stretch>
            <a:fillRect/>
          </a:stretch>
        </p:blipFill>
        <p:spPr/>
      </p:pic>
    </p:spTree>
    <p:extLst>
      <p:ext uri="{BB962C8B-B14F-4D97-AF65-F5344CB8AC3E}">
        <p14:creationId xmlns:p14="http://schemas.microsoft.com/office/powerpoint/2010/main" val="2548531521"/>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L’expérience de Bâle avec Barth</a:t>
            </a:r>
            <a:endParaRPr lang="fr-FR" dirty="0"/>
          </a:p>
        </p:txBody>
      </p:sp>
      <p:sp>
        <p:nvSpPr>
          <p:cNvPr id="3" name="Espace réservé du contenu 2"/>
          <p:cNvSpPr>
            <a:spLocks noGrp="1"/>
          </p:cNvSpPr>
          <p:nvPr>
            <p:ph idx="1"/>
          </p:nvPr>
        </p:nvSpPr>
        <p:spPr/>
        <p:txBody>
          <a:bodyPr>
            <a:normAutofit lnSpcReduction="10000"/>
          </a:bodyPr>
          <a:lstStyle/>
          <a:p>
            <a:r>
              <a:rPr lang="fr-FR" dirty="0" smtClean="0"/>
              <a:t>G. </a:t>
            </a:r>
            <a:r>
              <a:rPr lang="fr-FR" dirty="0" err="1" smtClean="0"/>
              <a:t>Casalis</a:t>
            </a:r>
            <a:r>
              <a:rPr lang="fr-FR" dirty="0" smtClean="0"/>
              <a:t> arrive à Bâle en octobre 1937</a:t>
            </a:r>
          </a:p>
          <a:p>
            <a:r>
              <a:rPr lang="fr-FR" dirty="0" smtClean="0"/>
              <a:t>2 ans après Barth qui enseigne </a:t>
            </a:r>
            <a:r>
              <a:rPr lang="fr-FR" dirty="0" smtClean="0"/>
              <a:t>10h</a:t>
            </a:r>
            <a:r>
              <a:rPr lang="fr-FR" dirty="0" smtClean="0"/>
              <a:t>/semaine à 200 ou 300 étudiants d’origines diverses.</a:t>
            </a:r>
          </a:p>
          <a:p>
            <a:r>
              <a:rPr lang="fr-FR" dirty="0" smtClean="0"/>
              <a:t>« Je commence à respirer à pleins poumons, il n’y a pas de distance entre la Théologie et l’Histoire. La volonté de rigueur scientifique s’inscrit dans un engagement militant qui la soutient de façon permanente, la réanime et l’oriente »</a:t>
            </a:r>
            <a:endParaRPr lang="fr-FR" dirty="0"/>
          </a:p>
        </p:txBody>
      </p:sp>
    </p:spTree>
    <p:extLst>
      <p:ext uri="{BB962C8B-B14F-4D97-AF65-F5344CB8AC3E}">
        <p14:creationId xmlns:p14="http://schemas.microsoft.com/office/powerpoint/2010/main" val="1783113713"/>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La dogmatique de Barth dans sa bibliothèque à Bâle</a:t>
            </a:r>
            <a:endParaRPr lang="fr-FR" dirty="0"/>
          </a:p>
        </p:txBody>
      </p:sp>
      <p:pic>
        <p:nvPicPr>
          <p:cNvPr id="4" name="Espace réservé du contenu 3" descr="220px-Karl_Barth_Church_Dogmatics.jpg"/>
          <p:cNvPicPr>
            <a:picLocks noGrp="1" noChangeAspect="1"/>
          </p:cNvPicPr>
          <p:nvPr>
            <p:ph idx="1"/>
          </p:nvPr>
        </p:nvPicPr>
        <p:blipFill>
          <a:blip r:embed="rId2">
            <a:extLst>
              <a:ext uri="{28A0092B-C50C-407E-A947-70E740481C1C}">
                <a14:useLocalDpi xmlns:a14="http://schemas.microsoft.com/office/drawing/2010/main" val="0"/>
              </a:ext>
            </a:extLst>
          </a:blip>
          <a:srcRect t="8565" b="8565"/>
          <a:stretch>
            <a:fillRect/>
          </a:stretch>
        </p:blipFill>
        <p:spPr/>
      </p:pic>
    </p:spTree>
    <p:extLst>
      <p:ext uri="{BB962C8B-B14F-4D97-AF65-F5344CB8AC3E}">
        <p14:creationId xmlns:p14="http://schemas.microsoft.com/office/powerpoint/2010/main" val="2060424400"/>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28060"/>
            <a:ext cx="8229600" cy="1143000"/>
          </a:xfrm>
        </p:spPr>
        <p:txBody>
          <a:bodyPr>
            <a:normAutofit fontScale="90000"/>
          </a:bodyPr>
          <a:lstStyle/>
          <a:p>
            <a:r>
              <a:rPr lang="fr-FR" dirty="0" smtClean="0"/>
              <a:t>Intervention de H. Gollwitzer de passage à Bâle depuis Berlin </a:t>
            </a:r>
            <a:br>
              <a:rPr lang="fr-FR" dirty="0" smtClean="0"/>
            </a:br>
            <a:r>
              <a:rPr lang="fr-FR" dirty="0" smtClean="0"/>
              <a:t> </a:t>
            </a:r>
            <a:endParaRPr lang="fr-FR" dirty="0"/>
          </a:p>
        </p:txBody>
      </p:sp>
      <p:sp>
        <p:nvSpPr>
          <p:cNvPr id="3" name="Espace réservé du contenu 2"/>
          <p:cNvSpPr>
            <a:spLocks noGrp="1"/>
          </p:cNvSpPr>
          <p:nvPr>
            <p:ph idx="1"/>
          </p:nvPr>
        </p:nvSpPr>
        <p:spPr/>
        <p:txBody>
          <a:bodyPr>
            <a:normAutofit fontScale="92500" lnSpcReduction="20000"/>
          </a:bodyPr>
          <a:lstStyle/>
          <a:p>
            <a:pPr marL="0" indent="0">
              <a:buNone/>
            </a:pPr>
            <a:r>
              <a:rPr lang="fr-FR" dirty="0" smtClean="0"/>
              <a:t>Il avait succédé à M. </a:t>
            </a:r>
            <a:r>
              <a:rPr lang="fr-FR" dirty="0" err="1" smtClean="0"/>
              <a:t>Niemöller</a:t>
            </a:r>
            <a:r>
              <a:rPr lang="fr-FR" dirty="0" smtClean="0"/>
              <a:t>, arrêté.</a:t>
            </a:r>
          </a:p>
          <a:p>
            <a:r>
              <a:rPr lang="fr-FR" dirty="0" smtClean="0"/>
              <a:t>« Si vous attendez que je vous raconte toute sorte d’anecdotes et de récits d’horreurs, vous serez déçus. Je suis venu vous dire que cela ne vaut pas la peine de faire des études de théologie si vous n’avez pas constamment devant les yeux le v. 4 du Ps 63: « Ta bonté vaut mieux que la vie ». L’important est de vivre comme théologiens engagés avec ça. Alors, étudiez tout ce que vous voulez, mais n’oubliez jamais cette boussole: ta bonté vaut mieux que la vie. »</a:t>
            </a:r>
            <a:endParaRPr lang="fr-FR" dirty="0"/>
          </a:p>
        </p:txBody>
      </p:sp>
    </p:spTree>
    <p:extLst>
      <p:ext uri="{BB962C8B-B14F-4D97-AF65-F5344CB8AC3E}">
        <p14:creationId xmlns:p14="http://schemas.microsoft.com/office/powerpoint/2010/main" val="1620147661"/>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2727</TotalTime>
  <Words>906</Words>
  <Application>Microsoft Macintosh PowerPoint</Application>
  <PresentationFormat>Présentation à l'écran (4:3)</PresentationFormat>
  <Paragraphs>100</Paragraphs>
  <Slides>36</Slides>
  <Notes>0</Notes>
  <HiddenSlides>0</HiddenSlides>
  <MMClips>0</MMClips>
  <ScaleCrop>false</ScaleCrop>
  <HeadingPairs>
    <vt:vector size="4" baseType="variant">
      <vt:variant>
        <vt:lpstr>Thème</vt:lpstr>
      </vt:variant>
      <vt:variant>
        <vt:i4>1</vt:i4>
      </vt:variant>
      <vt:variant>
        <vt:lpstr>Titres des diapositives</vt:lpstr>
      </vt:variant>
      <vt:variant>
        <vt:i4>36</vt:i4>
      </vt:variant>
    </vt:vector>
  </HeadingPairs>
  <TitlesOfParts>
    <vt:vector size="37" baseType="lpstr">
      <vt:lpstr>Thème Office</vt:lpstr>
      <vt:lpstr>Des protestants engagés : Georges Casalis </vt:lpstr>
      <vt:lpstr>Présentation PowerPoint</vt:lpstr>
      <vt:lpstr>Une traversée de l’histoire et de la théologie du XXe  siècle</vt:lpstr>
      <vt:lpstr>L’engagement dans les études de théologie</vt:lpstr>
      <vt:lpstr>Présentation PowerPoint</vt:lpstr>
      <vt:lpstr>La cathédrale de Bâle</vt:lpstr>
      <vt:lpstr>L’expérience de Bâle avec Barth</vt:lpstr>
      <vt:lpstr>La dogmatique de Barth dans sa bibliothèque à Bâle</vt:lpstr>
      <vt:lpstr>Intervention de H. Gollwitzer de passage à Bâle depuis Berlin   </vt:lpstr>
      <vt:lpstr>L’engagement dans la prédication</vt:lpstr>
      <vt:lpstr>L’engagement dans la guerre</vt:lpstr>
      <vt:lpstr>Dorothée Casalis Thurneysen</vt:lpstr>
      <vt:lpstr>L’engagement dans la réconciliation: Berlin</vt:lpstr>
      <vt:lpstr>Réflexions sur les ruines de Berlin (1947)</vt:lpstr>
      <vt:lpstr>Les années 50: Strasbourg</vt:lpstr>
      <vt:lpstr>Présentation PowerPoint</vt:lpstr>
      <vt:lpstr>Présentation PowerPoint</vt:lpstr>
      <vt:lpstr>Les années 60</vt:lpstr>
      <vt:lpstr>Intervention au synode de l’ERF de 1962</vt:lpstr>
      <vt:lpstr>1971 : Eglise et Pouvoirs</vt:lpstr>
      <vt:lpstr>1971 Eglise et Pouvoir</vt:lpstr>
      <vt:lpstr>1972 la réforme des études de théologie</vt:lpstr>
      <vt:lpstr>Engagements solidaires internationaux </vt:lpstr>
      <vt:lpstr>Noyon musée Calvin</vt:lpstr>
      <vt:lpstr>Présentation PowerPoint</vt:lpstr>
      <vt:lpstr>Présentation PowerPoint</vt:lpstr>
      <vt:lpstr>Présentation PowerPoint</vt:lpstr>
      <vt:lpstr>Présentation PowerPoint</vt:lpstr>
      <vt:lpstr>Présentation PowerPoint</vt:lpstr>
      <vt:lpstr>Nicaragua</vt:lpstr>
      <vt:lpstr>Présentation PowerPoint</vt:lpstr>
      <vt:lpstr>Présentation PowerPoint</vt:lpstr>
      <vt:lpstr>Présentation PowerPoint</vt:lpstr>
      <vt:lpstr>Présentation PowerPoint</vt:lpstr>
      <vt:lpstr>L’engagement: pas de non sans oui</vt:lpstr>
      <vt:lpstr>L’engagement</vt:lpstr>
    </vt:vector>
  </TitlesOfParts>
  <Company>IPTHEOLOGIE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 protestants engagés : Georges Casalis </dc:title>
  <dc:creator>corinne lanoir</dc:creator>
  <cp:lastModifiedBy>corinne lanoir</cp:lastModifiedBy>
  <cp:revision>22</cp:revision>
  <dcterms:created xsi:type="dcterms:W3CDTF">2014-03-23T18:15:55Z</dcterms:created>
  <dcterms:modified xsi:type="dcterms:W3CDTF">2014-03-25T22:09:04Z</dcterms:modified>
</cp:coreProperties>
</file>